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8" r:id="rId11"/>
    <p:sldId id="285" r:id="rId12"/>
    <p:sldId id="271" r:id="rId13"/>
    <p:sldId id="272" r:id="rId14"/>
    <p:sldId id="289" r:id="rId15"/>
    <p:sldId id="29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Impact" panose="020B0806030902050204" pitchFamily="3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EAE0A0-DAC3-44A7-8EC0-BE0710FA4766}">
  <a:tblStyle styleId="{DAEAE0A0-DAC3-44A7-8EC0-BE0710FA476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54EACA-AD1B-43FA-AEF5-125278BE25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447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9862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jpg@01CFA119.D83BDD50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1397391" y="1385448"/>
            <a:ext cx="9397218" cy="144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 E JOGOS NA SALA DE AULA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 GEOGRAFIA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AB87E6C-B408-4D80-AF37-BA84854BE0F4}"/>
              </a:ext>
            </a:extLst>
          </p:cNvPr>
          <p:cNvSpPr txBox="1"/>
          <p:nvPr/>
        </p:nvSpPr>
        <p:spPr>
          <a:xfrm>
            <a:off x="10070432" y="6244390"/>
            <a:ext cx="25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Emilia Sande Lemos</a:t>
            </a:r>
          </a:p>
        </p:txBody>
      </p:sp>
      <p:pic>
        <p:nvPicPr>
          <p:cNvPr id="5" name="Imagem 4" descr="_Logo_cfpor">
            <a:extLst>
              <a:ext uri="{FF2B5EF4-FFF2-40B4-BE49-F238E27FC236}">
                <a16:creationId xmlns:a16="http://schemas.microsoft.com/office/drawing/2014/main" id="{0DFFADC0-D9ED-4862-A4B0-2666512603A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960618"/>
            <a:ext cx="4462383" cy="190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Logo APG 17">
            <a:extLst>
              <a:ext uri="{FF2B5EF4-FFF2-40B4-BE49-F238E27FC236}">
                <a16:creationId xmlns:a16="http://schemas.microsoft.com/office/drawing/2014/main" id="{BB465766-DB4F-4373-9503-78AFEE3B8245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65" y="2827606"/>
            <a:ext cx="1783830" cy="1866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333747" y="283341"/>
            <a:ext cx="4629150" cy="78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Jogo do </a:t>
            </a:r>
            <a:r>
              <a:rPr lang="en-US" dirty="0" err="1"/>
              <a:t>Litoral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333747" y="1288305"/>
            <a:ext cx="7301948" cy="577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Para </a:t>
            </a:r>
            <a:r>
              <a:rPr lang="en-US" sz="2400" dirty="0" err="1">
                <a:latin typeface="+mn-lt"/>
              </a:rPr>
              <a:t>cada</a:t>
            </a:r>
            <a:r>
              <a:rPr lang="en-US" sz="2400" dirty="0">
                <a:latin typeface="+mn-lt"/>
              </a:rPr>
              <a:t> 10 casas o </a:t>
            </a:r>
            <a:r>
              <a:rPr lang="en-US" sz="2400" dirty="0" err="1">
                <a:latin typeface="+mn-lt"/>
              </a:rPr>
              <a:t>grupo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tem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localizar</a:t>
            </a:r>
            <a:r>
              <a:rPr lang="en-US" sz="2400" dirty="0">
                <a:latin typeface="+mn-lt"/>
              </a:rPr>
              <a:t> 2 </a:t>
            </a:r>
            <a:r>
              <a:rPr lang="en-US" sz="2400" dirty="0" err="1">
                <a:latin typeface="+mn-lt"/>
              </a:rPr>
              <a:t>acidentes</a:t>
            </a:r>
            <a:r>
              <a:rPr lang="en-US" sz="2400" dirty="0">
                <a:latin typeface="+mn-lt"/>
              </a:rPr>
              <a:t> da costa, </a:t>
            </a:r>
            <a:r>
              <a:rPr lang="en-US" sz="2400" dirty="0" err="1">
                <a:latin typeface="+mn-lt"/>
              </a:rPr>
              <a:t>dois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portos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pesca</a:t>
            </a:r>
            <a:r>
              <a:rPr lang="en-US" sz="2400" dirty="0">
                <a:latin typeface="+mn-lt"/>
              </a:rPr>
              <a:t> e </a:t>
            </a:r>
            <a:r>
              <a:rPr lang="en-US" sz="2400" dirty="0" err="1">
                <a:latin typeface="+mn-lt"/>
              </a:rPr>
              <a:t>elaborar</a:t>
            </a:r>
            <a:r>
              <a:rPr lang="en-US" sz="2400" dirty="0">
                <a:latin typeface="+mn-lt"/>
              </a:rPr>
              <a:t> 3 </a:t>
            </a:r>
            <a:r>
              <a:rPr lang="en-US" sz="2400" dirty="0" err="1">
                <a:latin typeface="+mn-lt"/>
              </a:rPr>
              <a:t>questões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sobre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conceitos</a:t>
            </a:r>
            <a:r>
              <a:rPr lang="en-US" sz="2400" dirty="0">
                <a:latin typeface="+mn-lt"/>
              </a:rPr>
              <a:t> à </a:t>
            </a:r>
            <a:r>
              <a:rPr lang="en-US" sz="2400" dirty="0" err="1">
                <a:latin typeface="+mn-lt"/>
              </a:rPr>
              <a:t>sua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escolha</a:t>
            </a:r>
            <a:r>
              <a:rPr lang="en-US" sz="2400" dirty="0">
                <a:latin typeface="+mn-lt"/>
              </a:rPr>
              <a:t> de entre a </a:t>
            </a:r>
            <a:r>
              <a:rPr lang="en-US" sz="2400" dirty="0" err="1">
                <a:latin typeface="+mn-lt"/>
              </a:rPr>
              <a:t>lista</a:t>
            </a:r>
            <a:r>
              <a:rPr lang="en-US" sz="2400" dirty="0">
                <a:latin typeface="+mn-lt"/>
              </a:rPr>
              <a:t> que </a:t>
            </a:r>
            <a:r>
              <a:rPr lang="en-US" sz="2400" dirty="0" err="1">
                <a:latin typeface="+mn-lt"/>
              </a:rPr>
              <a:t>está</a:t>
            </a:r>
            <a:r>
              <a:rPr lang="en-US" sz="2400" dirty="0">
                <a:latin typeface="+mn-lt"/>
              </a:rPr>
              <a:t> no slide 4 e de </a:t>
            </a:r>
            <a:r>
              <a:rPr lang="en-US" sz="2400" dirty="0" err="1">
                <a:latin typeface="+mn-lt"/>
              </a:rPr>
              <a:t>acordo</a:t>
            </a:r>
            <a:r>
              <a:rPr lang="en-US" sz="2400" dirty="0">
                <a:latin typeface="+mn-lt"/>
              </a:rPr>
              <a:t> com as </a:t>
            </a:r>
            <a:r>
              <a:rPr lang="en-US" sz="2400" dirty="0" err="1">
                <a:latin typeface="+mn-lt"/>
              </a:rPr>
              <a:t>instruções</a:t>
            </a:r>
            <a:r>
              <a:rPr lang="en-US" sz="2400" dirty="0">
                <a:latin typeface="+mn-lt"/>
              </a:rPr>
              <a:t> da </a:t>
            </a:r>
            <a:r>
              <a:rPr lang="en-US" sz="2400" dirty="0" err="1">
                <a:latin typeface="+mn-lt"/>
              </a:rPr>
              <a:t>professora</a:t>
            </a:r>
            <a:r>
              <a:rPr lang="en-US" sz="2400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L="22860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A </a:t>
            </a:r>
            <a:r>
              <a:rPr lang="en-US" sz="2400" dirty="0" err="1">
                <a:latin typeface="+mn-lt"/>
              </a:rPr>
              <a:t>professora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dirá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cada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grupo</a:t>
            </a:r>
            <a:r>
              <a:rPr lang="en-US" sz="2400" dirty="0">
                <a:latin typeface="+mn-lt"/>
              </a:rPr>
              <a:t> que casas é que </a:t>
            </a:r>
            <a:r>
              <a:rPr lang="en-US" sz="2400" dirty="0" err="1">
                <a:latin typeface="+mn-lt"/>
              </a:rPr>
              <a:t>pertencem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grupo</a:t>
            </a:r>
            <a:endParaRPr dirty="0">
              <a:latin typeface="+mn-lt"/>
            </a:endParaRPr>
          </a:p>
          <a:p>
            <a:pPr marL="22860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num </a:t>
            </a:r>
            <a:r>
              <a:rPr lang="en-US" sz="2400" dirty="0" err="1">
                <a:latin typeface="+mn-lt"/>
              </a:rPr>
              <a:t>ficheiro</a:t>
            </a:r>
            <a:r>
              <a:rPr lang="en-US" sz="2400" dirty="0">
                <a:latin typeface="+mn-lt"/>
              </a:rPr>
              <a:t> word, </a:t>
            </a:r>
            <a:r>
              <a:rPr lang="en-US" sz="2400" dirty="0" err="1">
                <a:latin typeface="+mn-lt"/>
              </a:rPr>
              <a:t>diferente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deste</a:t>
            </a:r>
            <a:r>
              <a:rPr lang="en-US" sz="2400" dirty="0">
                <a:latin typeface="+mn-lt"/>
              </a:rPr>
              <a:t> o </a:t>
            </a:r>
            <a:r>
              <a:rPr lang="en-US" sz="2400" dirty="0" err="1">
                <a:latin typeface="+mn-lt"/>
              </a:rPr>
              <a:t>grupo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dá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resposta</a:t>
            </a:r>
            <a:r>
              <a:rPr lang="en-US" sz="2400" dirty="0">
                <a:latin typeface="+mn-lt"/>
              </a:rPr>
              <a:t> para </a:t>
            </a:r>
            <a:r>
              <a:rPr lang="en-US" sz="2400" dirty="0" err="1">
                <a:latin typeface="+mn-lt"/>
              </a:rPr>
              <a:t>cada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pergunta</a:t>
            </a:r>
            <a:r>
              <a:rPr lang="en-US" sz="2400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L="22860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Para </a:t>
            </a:r>
            <a:r>
              <a:rPr lang="en-US" sz="2400" dirty="0" err="1">
                <a:latin typeface="+mn-lt"/>
              </a:rPr>
              <a:t>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acidentes</a:t>
            </a:r>
            <a:r>
              <a:rPr lang="en-US" sz="2400" dirty="0">
                <a:latin typeface="+mn-lt"/>
              </a:rPr>
              <a:t> da costa e para </a:t>
            </a:r>
            <a:r>
              <a:rPr lang="en-US" sz="2400" dirty="0" err="1">
                <a:latin typeface="+mn-lt"/>
              </a:rPr>
              <a:t>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portos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pesca</a:t>
            </a:r>
            <a:r>
              <a:rPr lang="en-US" sz="2400" dirty="0">
                <a:latin typeface="+mn-lt"/>
              </a:rPr>
              <a:t> o </a:t>
            </a:r>
            <a:r>
              <a:rPr lang="en-US" sz="2400" dirty="0" err="1">
                <a:latin typeface="+mn-lt"/>
              </a:rPr>
              <a:t>grupo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deve</a:t>
            </a:r>
            <a:r>
              <a:rPr lang="en-US" sz="2400" dirty="0">
                <a:latin typeface="+mn-lt"/>
              </a:rPr>
              <a:t> “</a:t>
            </a:r>
            <a:r>
              <a:rPr lang="en-US" sz="2400" dirty="0" err="1">
                <a:latin typeface="+mn-lt"/>
              </a:rPr>
              <a:t>imaginar</a:t>
            </a:r>
            <a:r>
              <a:rPr lang="en-US" sz="2400" dirty="0">
                <a:latin typeface="+mn-lt"/>
              </a:rPr>
              <a:t>” </a:t>
            </a:r>
            <a:r>
              <a:rPr lang="en-US" sz="2400" dirty="0" err="1">
                <a:latin typeface="+mn-lt"/>
              </a:rPr>
              <a:t>uma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situação</a:t>
            </a:r>
            <a:r>
              <a:rPr lang="en-US" sz="2400" dirty="0">
                <a:latin typeface="+mn-lt"/>
              </a:rPr>
              <a:t> que </a:t>
            </a:r>
            <a:r>
              <a:rPr lang="en-US" sz="2400" dirty="0" err="1">
                <a:latin typeface="+mn-lt"/>
              </a:rPr>
              <a:t>possa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constituir</a:t>
            </a:r>
            <a:r>
              <a:rPr lang="en-US" sz="2400" dirty="0">
                <a:latin typeface="+mn-lt"/>
              </a:rPr>
              <a:t> um </a:t>
            </a:r>
            <a:r>
              <a:rPr lang="en-US" sz="2400" dirty="0" err="1">
                <a:latin typeface="+mn-lt"/>
              </a:rPr>
              <a:t>avanço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recuo</a:t>
            </a:r>
            <a:r>
              <a:rPr lang="en-US" sz="2400" dirty="0">
                <a:latin typeface="+mn-lt"/>
              </a:rPr>
              <a:t> no </a:t>
            </a:r>
            <a:r>
              <a:rPr lang="en-US" sz="2400" dirty="0" err="1">
                <a:latin typeface="+mn-lt"/>
              </a:rPr>
              <a:t>jogo</a:t>
            </a:r>
            <a:endParaRPr dirty="0"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42A9FB8-8E6A-49B8-80E6-5B039AF3D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170" y="283341"/>
            <a:ext cx="3779806" cy="63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3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2369012" y="-108012"/>
            <a:ext cx="4629150" cy="78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Jogo do Litoral </a:t>
            </a:r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309684" y="1204083"/>
            <a:ext cx="7301948" cy="439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As </a:t>
            </a:r>
            <a:r>
              <a:rPr lang="en-US" sz="2400" dirty="0" err="1">
                <a:latin typeface="+mn-lt"/>
              </a:rPr>
              <a:t>perguntas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sobre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conceitos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estarão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distribuídas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em</a:t>
            </a:r>
            <a:r>
              <a:rPr lang="en-US" sz="2400" dirty="0">
                <a:latin typeface="+mn-lt"/>
              </a:rPr>
              <a:t> Casas da </a:t>
            </a:r>
            <a:r>
              <a:rPr lang="en-US" sz="2400" dirty="0" err="1">
                <a:latin typeface="+mn-lt"/>
              </a:rPr>
              <a:t>sorte</a:t>
            </a:r>
            <a:r>
              <a:rPr lang="en-US" sz="2400" dirty="0">
                <a:latin typeface="+mn-lt"/>
              </a:rPr>
              <a:t>. </a:t>
            </a:r>
            <a:r>
              <a:rPr lang="en-US" sz="2400" dirty="0" err="1">
                <a:latin typeface="+mn-lt"/>
              </a:rPr>
              <a:t>Sempre</a:t>
            </a:r>
            <a:r>
              <a:rPr lang="en-US" sz="2400" dirty="0">
                <a:latin typeface="+mn-lt"/>
              </a:rPr>
              <a:t> que o </a:t>
            </a:r>
            <a:r>
              <a:rPr lang="en-US" sz="2400" dirty="0" err="1">
                <a:latin typeface="+mn-lt"/>
              </a:rPr>
              <a:t>grupo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opositor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estiver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jogar</a:t>
            </a:r>
            <a:r>
              <a:rPr lang="en-US" sz="2400" dirty="0">
                <a:latin typeface="+mn-lt"/>
              </a:rPr>
              <a:t> e responder </a:t>
            </a:r>
            <a:r>
              <a:rPr lang="en-US" sz="2400" dirty="0" err="1">
                <a:latin typeface="+mn-lt"/>
              </a:rPr>
              <a:t>corretamente</a:t>
            </a:r>
            <a:r>
              <a:rPr lang="en-US" sz="2400" dirty="0">
                <a:latin typeface="+mn-lt"/>
              </a:rPr>
              <a:t> à </a:t>
            </a:r>
            <a:r>
              <a:rPr lang="en-US" sz="2400" dirty="0" err="1">
                <a:latin typeface="+mn-lt"/>
              </a:rPr>
              <a:t>pergunta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pode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avançar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uma</a:t>
            </a:r>
            <a:r>
              <a:rPr lang="en-US" sz="2400" dirty="0">
                <a:latin typeface="+mn-lt"/>
              </a:rPr>
              <a:t> casa. Se responder </a:t>
            </a:r>
            <a:r>
              <a:rPr lang="en-US" sz="2400" dirty="0" err="1">
                <a:latin typeface="+mn-lt"/>
              </a:rPr>
              <a:t>errado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recua</a:t>
            </a:r>
            <a:r>
              <a:rPr lang="en-US" sz="2400" dirty="0">
                <a:latin typeface="+mn-lt"/>
              </a:rPr>
              <a:t> 2 casas. </a:t>
            </a:r>
            <a:endParaRPr dirty="0">
              <a:latin typeface="+mn-lt"/>
            </a:endParaRPr>
          </a:p>
          <a:p>
            <a:pPr marL="22860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No slide 5 </a:t>
            </a:r>
            <a:r>
              <a:rPr lang="en-US" sz="2400" dirty="0" err="1">
                <a:latin typeface="+mn-lt"/>
              </a:rPr>
              <a:t>encontram</a:t>
            </a:r>
            <a:r>
              <a:rPr lang="en-US" sz="2400" dirty="0">
                <a:latin typeface="+mn-lt"/>
              </a:rPr>
              <a:t>-se </a:t>
            </a:r>
            <a:r>
              <a:rPr lang="en-US" sz="2400" dirty="0" err="1">
                <a:latin typeface="+mn-lt"/>
              </a:rPr>
              <a:t>discriminados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grupos</a:t>
            </a:r>
            <a:r>
              <a:rPr lang="en-US" sz="2400" dirty="0">
                <a:latin typeface="+mn-lt"/>
              </a:rPr>
              <a:t>, as casa e </a:t>
            </a:r>
            <a:r>
              <a:rPr lang="en-US" sz="2400" dirty="0" err="1">
                <a:latin typeface="+mn-lt"/>
              </a:rPr>
              <a:t>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conceitos</a:t>
            </a:r>
            <a:r>
              <a:rPr lang="en-US" sz="2400" dirty="0">
                <a:latin typeface="+mn-lt"/>
              </a:rPr>
              <a:t> que </a:t>
            </a:r>
            <a:r>
              <a:rPr lang="en-US" sz="2400" dirty="0" err="1">
                <a:latin typeface="+mn-lt"/>
              </a:rPr>
              <a:t>pertencem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cada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grupo</a:t>
            </a:r>
            <a:r>
              <a:rPr lang="en-US" sz="2400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L="22860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+mn-lt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+mn-lt"/>
              </a:rPr>
              <a:t>No slide </a:t>
            </a:r>
            <a:r>
              <a:rPr lang="en-US" sz="2400" dirty="0" err="1">
                <a:latin typeface="+mn-lt"/>
              </a:rPr>
              <a:t>quatro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está</a:t>
            </a:r>
            <a:r>
              <a:rPr lang="en-US" sz="2400" dirty="0">
                <a:latin typeface="+mn-lt"/>
              </a:rPr>
              <a:t> um </a:t>
            </a:r>
            <a:r>
              <a:rPr lang="en-US" sz="2400" dirty="0" err="1">
                <a:latin typeface="+mn-lt"/>
              </a:rPr>
              <a:t>tabuleiro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onde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irão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inscrever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onde</a:t>
            </a:r>
            <a:r>
              <a:rPr lang="en-US" sz="2400" dirty="0">
                <a:latin typeface="+mn-lt"/>
              </a:rPr>
              <a:t> se </a:t>
            </a:r>
            <a:r>
              <a:rPr lang="en-US" sz="2400" dirty="0" err="1">
                <a:latin typeface="+mn-lt"/>
              </a:rPr>
              <a:t>localizam</a:t>
            </a:r>
            <a:r>
              <a:rPr lang="en-US" sz="2400" dirty="0">
                <a:latin typeface="+mn-lt"/>
              </a:rPr>
              <a:t> as </a:t>
            </a:r>
            <a:r>
              <a:rPr lang="en-US" sz="2400" dirty="0" err="1">
                <a:latin typeface="+mn-lt"/>
              </a:rPr>
              <a:t>vossas</a:t>
            </a:r>
            <a:r>
              <a:rPr lang="en-US" sz="2400" dirty="0">
                <a:latin typeface="+mn-lt"/>
              </a:rPr>
              <a:t> casas de </a:t>
            </a:r>
            <a:r>
              <a:rPr lang="en-US" sz="2400" dirty="0" err="1">
                <a:latin typeface="+mn-lt"/>
              </a:rPr>
              <a:t>acidentes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litorais</a:t>
            </a:r>
            <a:r>
              <a:rPr lang="en-US" sz="2400" dirty="0">
                <a:latin typeface="+mn-lt"/>
              </a:rPr>
              <a:t>, dos protos e as casas da </a:t>
            </a:r>
            <a:r>
              <a:rPr lang="en-US" sz="2400" dirty="0" err="1">
                <a:latin typeface="+mn-lt"/>
              </a:rPr>
              <a:t>sorte</a:t>
            </a:r>
            <a:r>
              <a:rPr lang="en-US" sz="2400" dirty="0">
                <a:latin typeface="+mn-lt"/>
              </a:rPr>
              <a:t>. (</a:t>
            </a:r>
            <a:r>
              <a:rPr lang="en-US" sz="2400" dirty="0" err="1">
                <a:latin typeface="+mn-lt"/>
              </a:rPr>
              <a:t>ver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exemplo</a:t>
            </a:r>
            <a:r>
              <a:rPr lang="en-US" sz="2400" dirty="0">
                <a:latin typeface="+mn-lt"/>
              </a:rPr>
              <a:t> no slide 2). </a:t>
            </a:r>
            <a:endParaRPr sz="700" dirty="0">
              <a:latin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42A9FB8-8E6A-49B8-80E6-5B039AF3D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170" y="283341"/>
            <a:ext cx="3779806" cy="63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0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/>
          <p:nvPr/>
        </p:nvSpPr>
        <p:spPr>
          <a:xfrm>
            <a:off x="5426242" y="1933609"/>
            <a:ext cx="638027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Casa 1 –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Partida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Casa 2 – SORTE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pergunta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plataforma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continental)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Casa 3 – Porto de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Leixões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hoje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pesca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sardinha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boa,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avanças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casa  </a:t>
            </a:r>
            <a:endParaRPr sz="2000" dirty="0"/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01342C9C-CABC-4AB4-B3B6-65763198F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53" y="250069"/>
            <a:ext cx="3779806" cy="63578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3827748" y="0"/>
            <a:ext cx="462915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959"/>
            </a:pPr>
            <a:r>
              <a:rPr lang="pt-PT" sz="2969"/>
              <a:t>Os conceitos</a:t>
            </a:r>
            <a:endParaRPr/>
          </a:p>
        </p:txBody>
      </p:sp>
      <p:sp>
        <p:nvSpPr>
          <p:cNvPr id="222" name="Google Shape;222;p16"/>
          <p:cNvSpPr txBox="1">
            <a:spLocks noGrp="1"/>
          </p:cNvSpPr>
          <p:nvPr>
            <p:ph type="body" idx="2"/>
          </p:nvPr>
        </p:nvSpPr>
        <p:spPr>
          <a:xfrm>
            <a:off x="6636060" y="944724"/>
            <a:ext cx="473063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spcBef>
                <a:spcPts val="0"/>
              </a:spcBef>
              <a:buSzPts val="2800"/>
            </a:pPr>
            <a:r>
              <a:rPr lang="pt-PT" dirty="0"/>
              <a:t>18) Tipos de pesca</a:t>
            </a:r>
            <a:endParaRPr dirty="0"/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19) </a:t>
            </a:r>
            <a:r>
              <a:rPr lang="pt-PT" dirty="0" err="1"/>
              <a:t>tAB</a:t>
            </a:r>
            <a:endParaRPr dirty="0"/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20) Recurso piscícola; 21) Quotas de pesca; 22) Aquicultura; </a:t>
            </a:r>
            <a:endParaRPr dirty="0"/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i="1" dirty="0"/>
              <a:t>23) Stock</a:t>
            </a:r>
            <a:endParaRPr dirty="0"/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24) Maré negra</a:t>
            </a:r>
            <a:endParaRPr dirty="0"/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25) talude continental</a:t>
            </a:r>
            <a:endParaRPr dirty="0"/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26) POOC</a:t>
            </a:r>
            <a:endParaRPr dirty="0"/>
          </a:p>
        </p:txBody>
      </p:sp>
      <p:sp>
        <p:nvSpPr>
          <p:cNvPr id="223" name="Google Shape;223;p16"/>
          <p:cNvSpPr txBox="1">
            <a:spLocks noGrp="1"/>
          </p:cNvSpPr>
          <p:nvPr>
            <p:ph type="body" idx="1"/>
          </p:nvPr>
        </p:nvSpPr>
        <p:spPr>
          <a:xfrm>
            <a:off x="703385" y="391353"/>
            <a:ext cx="5824098" cy="607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spcBef>
                <a:spcPts val="0"/>
              </a:spcBef>
              <a:buSzPts val="2800"/>
            </a:pPr>
            <a:r>
              <a:rPr lang="pt-PT" dirty="0"/>
              <a:t>1) Plataforma continental; </a:t>
            </a:r>
            <a:endParaRPr dirty="0"/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2) Abrasão marinha;  </a:t>
            </a:r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3) Arriba;  </a:t>
            </a:r>
            <a:endParaRPr dirty="0"/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4) Praia; 5)Estuário;  </a:t>
            </a:r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6) “Ria”;  </a:t>
            </a:r>
            <a:endParaRPr dirty="0"/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7) Restinga</a:t>
            </a:r>
            <a:endParaRPr dirty="0"/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8) Zona económica exclusiva (ZEE);  9) Zona contígua</a:t>
            </a:r>
            <a:endParaRPr dirty="0"/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10) Espaço marítimo;  11)Águas interiores;  12) Águas territoriais; </a:t>
            </a:r>
            <a:endParaRPr dirty="0"/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13) Barra</a:t>
            </a:r>
            <a:endParaRPr dirty="0"/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14) Corrente marítima;  </a:t>
            </a:r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15) Deriva Norte-Sul;  </a:t>
            </a:r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dirty="0"/>
              <a:t>16) </a:t>
            </a:r>
            <a:r>
              <a:rPr lang="pt-PT" i="1" dirty="0" err="1"/>
              <a:t>Upwelling</a:t>
            </a:r>
            <a:r>
              <a:rPr lang="pt-PT" i="1" dirty="0"/>
              <a:t>;  </a:t>
            </a:r>
          </a:p>
          <a:p>
            <a:pPr marL="257175" indent="-257175">
              <a:spcBef>
                <a:spcPts val="420"/>
              </a:spcBef>
              <a:buSzPts val="2800"/>
            </a:pPr>
            <a:r>
              <a:rPr lang="pt-PT" i="1" dirty="0"/>
              <a:t>17)</a:t>
            </a:r>
            <a:r>
              <a:rPr lang="pt-PT" dirty="0"/>
              <a:t>Nortada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3524250" y="0"/>
            <a:ext cx="5143500" cy="699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A – casas 1 a 7</a:t>
            </a:r>
            <a:endParaRPr sz="1050"/>
          </a:p>
          <a:p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Conceitos 1 a 6</a:t>
            </a:r>
            <a:endParaRPr sz="1050"/>
          </a:p>
          <a:p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(Ana Coucinho, Catarina Martins,  Miguel Henriques e Francisco Matias)</a:t>
            </a:r>
            <a:endParaRPr sz="1050"/>
          </a:p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B – casas 5  a 11</a:t>
            </a:r>
            <a:endParaRPr sz="1050"/>
          </a:p>
          <a:p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Conceitos 4 a 10 </a:t>
            </a:r>
            <a:endParaRPr sz="1050"/>
          </a:p>
          <a:p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(Sara, Pedro Granacha, André, Rui e Bruno)</a:t>
            </a:r>
            <a:endParaRPr sz="1050"/>
          </a:p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C – casas 9  a 15</a:t>
            </a:r>
            <a:endParaRPr sz="1050"/>
          </a:p>
          <a:p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Conceitos 8  a 14</a:t>
            </a:r>
            <a:endParaRPr sz="1050"/>
          </a:p>
          <a:p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(Francisco Maltez, Tomás, Tiago, Pedro Fachina, Pedro Guedes)</a:t>
            </a:r>
            <a:endParaRPr sz="1050"/>
          </a:p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 -  casas 13 a 19</a:t>
            </a:r>
            <a:endParaRPr sz="1050"/>
          </a:p>
          <a:p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Conceitos 12 a 18</a:t>
            </a:r>
            <a:endParaRPr sz="1050"/>
          </a:p>
          <a:p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(João, Luís, David, Daniela e Catarina Carmo)</a:t>
            </a:r>
            <a:endParaRPr sz="1050"/>
          </a:p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E – casa 17 a 23</a:t>
            </a:r>
            <a:endParaRPr sz="1050"/>
          </a:p>
          <a:p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Conceitos 16 a 22</a:t>
            </a:r>
            <a:endParaRPr sz="1050"/>
          </a:p>
          <a:p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(Miguel Pereira, Pedro Cardoso, Mafalda e Ana Sofia)</a:t>
            </a:r>
            <a:endParaRPr sz="1050"/>
          </a:p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P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F – casas 24 a 30</a:t>
            </a:r>
            <a:endParaRPr sz="1050"/>
          </a:p>
          <a:p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Conceitos 20 a 26 </a:t>
            </a:r>
            <a:endParaRPr sz="1050"/>
          </a:p>
          <a:p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(Diogo Brito, Diogo Ferreira, Alexandre, Andrei)</a:t>
            </a:r>
            <a:endParaRPr sz="10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2" descr="Uma imagem com texto, 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65" y="65037"/>
            <a:ext cx="11877951" cy="679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/>
          <p:nvPr/>
        </p:nvSpPr>
        <p:spPr>
          <a:xfrm>
            <a:off x="1924187" y="928687"/>
            <a:ext cx="8969099" cy="43324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500" tIns="63500" rIns="63500" bIns="635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 europeu perdoa 20% da dívida do teu país em troca da venda de café a preço mais baixo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mpact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RECUA OU AVANÇA 5 ESPAÇOS 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Muitos países desenvolvidos aproveitam-se das dívidas de países mais pobres para conseguirem facilidades nas trocas comerciais.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971" y="478301"/>
            <a:ext cx="9763549" cy="613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/>
          <p:nvPr/>
        </p:nvSpPr>
        <p:spPr>
          <a:xfrm>
            <a:off x="1688123" y="1111348"/>
            <a:ext cx="9436173" cy="462827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3500" tIns="63500" rIns="63500" bIns="635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 estrangeiro dá apoio tecnológico para aumentar a captação de água potável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⇨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Diminuição das doenças infeciosas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mpact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AVANÇA 5 ESPAÇOS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Serra Leoa, desde há muito afetada pela seca, a falta de água potável é responsável pela morte de milhares de crianças anualmente.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/>
          <p:nvPr/>
        </p:nvSpPr>
        <p:spPr>
          <a:xfrm>
            <a:off x="3349625" y="2626410"/>
            <a:ext cx="13050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FICHA Nº  2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8" name="Google Shape;308;p36"/>
          <p:cNvGraphicFramePr/>
          <p:nvPr/>
        </p:nvGraphicFramePr>
        <p:xfrm>
          <a:off x="1068312" y="1014527"/>
          <a:ext cx="10055375" cy="5571050"/>
        </p:xfrm>
        <a:graphic>
          <a:graphicData uri="http://schemas.openxmlformats.org/drawingml/2006/table">
            <a:tbl>
              <a:tblPr>
                <a:noFill/>
                <a:tableStyleId>{DAEAE0A0-DAC3-44A7-8EC0-BE0710FA4766}</a:tableStyleId>
              </a:tblPr>
              <a:tblGrid>
                <a:gridCol w="294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Nome</a:t>
                      </a:r>
                      <a:endParaRPr sz="1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“Bem no Tom”</a:t>
                      </a:r>
                      <a:endParaRPr sz="1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Tipo de actividade</a:t>
                      </a:r>
                      <a:endParaRPr sz="1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Produção de vestuário juvenil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Tipo de empresa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Empresa com ligações internacionais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Decisão sobre a localização a tomar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Criação de novo estabelecimento em Metropolis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 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Mercado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Nacional e internacional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Fornecedores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Matéria-prima nacional </a:t>
                      </a:r>
                      <a:endParaRPr sz="18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Mão-de-obra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70 operárias, 7 encarregadas e 3 quadros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Transportes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Todos por camião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4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Edifícios e espaço</a:t>
                      </a:r>
                      <a:endParaRPr sz="18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envolvente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tc>
                  <a:txBody>
                    <a:bodyPr/>
                    <a:lstStyle/>
                    <a:p>
                      <a:pPr marL="0" marR="8826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u="none" strike="noStrike" cap="none"/>
                        <a:t>Construção com cerca de 1500m2. Parque para dois camiões e 15 automóveis ligeiros e/ou comerciais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3125" marR="1231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9" name="Google Shape;309;p36"/>
          <p:cNvSpPr txBox="1"/>
          <p:nvPr/>
        </p:nvSpPr>
        <p:spPr>
          <a:xfrm>
            <a:off x="4654662" y="397565"/>
            <a:ext cx="33854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SIMULAÇÃO LOQUINDUS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418826" y="108284"/>
            <a:ext cx="6976585" cy="670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Sala de Aula de Geografia</a:t>
            </a:r>
            <a:endParaRPr dirty="0"/>
          </a:p>
          <a:p>
            <a:pPr marL="514350" marR="0" lvl="0" indent="-5143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Role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514350" marR="0" lvl="0" indent="-5143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essenciais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aula? 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Porquê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Role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aula?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Exemplificação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um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papeis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de um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litoral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Portugal ) e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fatores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localização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industrial)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aprendizagens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computador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online para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utilização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aula de Geografia. </a:t>
            </a:r>
            <a:endParaRPr dirty="0"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competências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</a:t>
            </a:r>
            <a:endParaRPr dirty="0"/>
          </a:p>
        </p:txBody>
      </p:sp>
      <p:pic>
        <p:nvPicPr>
          <p:cNvPr id="105" name="Google Shape;105;p16" descr="Uma imagem com tex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5546" y="194367"/>
            <a:ext cx="2105025" cy="18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 descr="Uma imagem com esqui, vermelh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8550" r="15927" b="-1"/>
          <a:stretch/>
        </p:blipFill>
        <p:spPr>
          <a:xfrm>
            <a:off x="10141797" y="2007006"/>
            <a:ext cx="1631377" cy="1580241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7" name="Google Shape;107;p16" descr="Uma imagem com desenh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33929" r="8842" b="2"/>
          <a:stretch/>
        </p:blipFill>
        <p:spPr>
          <a:xfrm>
            <a:off x="7684769" y="2797126"/>
            <a:ext cx="2167670" cy="1580241"/>
          </a:xfrm>
          <a:custGeom>
            <a:avLst/>
            <a:gdLst/>
            <a:ahLst/>
            <a:cxnLst/>
            <a:rect l="l" t="t" r="r" b="b"/>
            <a:pathLst>
              <a:path w="4030579" h="3703141" extrusionOk="0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8" name="Google Shape;108;p16" descr="Minecraft | Nintendo Switch | Jogos | Ninten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96096" y="5098931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"/>
          <p:cNvSpPr/>
          <p:nvPr/>
        </p:nvSpPr>
        <p:spPr>
          <a:xfrm>
            <a:off x="1111347" y="0"/>
            <a:ext cx="20445675" cy="6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C955663-D87F-4DC2-BADB-8DBB2C1F9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3" y="528918"/>
            <a:ext cx="7856205" cy="524435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39EE226-F6EE-4B33-977E-980077242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518" y="139513"/>
            <a:ext cx="2459663" cy="15368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70EC2AD-C8C3-4676-87FE-8CEFB7148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894" y="1676400"/>
            <a:ext cx="2459663" cy="15643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3468E89-8855-468C-81A2-C9A7C39C5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9434" y="3240759"/>
            <a:ext cx="2770747" cy="17596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0E3F113-EB1F-416E-BBE1-CD0D697DE50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8894" y="4807433"/>
            <a:ext cx="2985527" cy="19110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FDBFA44-36B9-477B-9889-81758BAA6C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9303" y="-106325"/>
            <a:ext cx="5273748" cy="395531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613453A-0357-44AA-A563-A215810BE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14" b="20392"/>
          <a:stretch/>
        </p:blipFill>
        <p:spPr>
          <a:xfrm>
            <a:off x="104921" y="0"/>
            <a:ext cx="5489055" cy="677938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452F0B3-0E5C-452B-B1BD-8D171A85C7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608"/>
          <a:stretch/>
        </p:blipFill>
        <p:spPr>
          <a:xfrm>
            <a:off x="5688043" y="3848986"/>
            <a:ext cx="5594246" cy="28386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9" descr="Uma imagem com captura de ecrã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187" y="1195754"/>
            <a:ext cx="11705700" cy="460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685" y="-45767"/>
            <a:ext cx="9931791" cy="7022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/>
          <p:nvPr/>
        </p:nvSpPr>
        <p:spPr>
          <a:xfrm>
            <a:off x="1524000" y="199072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5825" tIns="45700" rIns="67287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6" name="Google Shape;336;p41"/>
          <p:cNvGraphicFramePr/>
          <p:nvPr>
            <p:extLst>
              <p:ext uri="{D42A27DB-BD31-4B8C-83A1-F6EECF244321}">
                <p14:modId xmlns:p14="http://schemas.microsoft.com/office/powerpoint/2010/main" val="1126521708"/>
              </p:ext>
            </p:extLst>
          </p:nvPr>
        </p:nvGraphicFramePr>
        <p:xfrm>
          <a:off x="140677" y="0"/>
          <a:ext cx="12051325" cy="11029675"/>
        </p:xfrm>
        <a:graphic>
          <a:graphicData uri="http://schemas.openxmlformats.org/drawingml/2006/table">
            <a:tbl>
              <a:tblPr>
                <a:noFill/>
                <a:tableStyleId>{6154EACA-AD1B-43FA-AEF5-125278BE252D}</a:tableStyleId>
              </a:tblPr>
              <a:tblGrid>
                <a:gridCol w="1892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b="0" i="0" u="none" strike="noStrike" cap="none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Questionário</a:t>
                      </a:r>
                      <a:endParaRPr sz="2000" b="0" i="0" u="none" strike="noStrike" cap="none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9456" marR="0" lvl="0" indent="-219456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Razão</a:t>
                      </a:r>
                      <a:r>
                        <a:rPr lang="en-US" sz="2000" b="1" i="0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de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ter</a:t>
                      </a:r>
                      <a:r>
                        <a:rPr lang="en-US" sz="2000" b="1" i="0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gostado</a:t>
                      </a:r>
                      <a:r>
                        <a:rPr lang="en-US" sz="2000" b="1" i="0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da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simulação</a:t>
                      </a:r>
                      <a:endParaRPr sz="2000" b="0" i="0" u="none" strike="noStrike" cap="none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76656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Preferência</a:t>
                      </a:r>
                      <a:r>
                        <a:rPr lang="en-US" sz="2000" b="1" i="0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simulação</a:t>
                      </a:r>
                      <a:r>
                        <a:rPr lang="en-US" sz="2000" b="1" i="0" u="none" strike="noStrike" cap="none" dirty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/aula</a:t>
                      </a:r>
                      <a:endParaRPr sz="2000" b="0" i="0" u="none" strike="noStrike" cap="none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Duas</a:t>
                      </a:r>
                      <a:r>
                        <a:rPr lang="en-US" sz="2000" b="1" i="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primeiras</a:t>
                      </a:r>
                      <a:r>
                        <a:rPr lang="en-US" sz="2000" b="1" i="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preferências</a:t>
                      </a:r>
                      <a:r>
                        <a:rPr lang="en-US" sz="2000" b="1" i="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na</a:t>
                      </a:r>
                      <a:r>
                        <a:rPr lang="en-US" sz="2000" b="1" i="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questão</a:t>
                      </a:r>
                      <a:r>
                        <a:rPr lang="en-US" sz="2000" b="1" i="0" u="none" strike="noStrike" cap="none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2.</a:t>
                      </a:r>
                      <a:endParaRPr sz="2000" b="0" i="0" u="none" strike="noStrike" cap="none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A1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62356" marR="219456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Menos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cansativa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62356" marR="219456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aprender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mais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facilmente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matéria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86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Maior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relacionamento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envolvência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com a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matéria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escutamos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as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dos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colegas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; 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71500" marR="2286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Descobrir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que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afinal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estamos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errados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</a:p>
                    <a:p>
                      <a:pPr marL="571500" marR="2286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É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bom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61771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Situação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próxima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realidade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61771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dentro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A2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62356" marR="219456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Consegui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fixar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matéria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86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Compreende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-se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melhor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61771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Competição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descoberta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melhor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localização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cada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ind.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61771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dentro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A3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62356" marR="219456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Aprendi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coisas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sobre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indústria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62356" marR="219456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Desenvolver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capacidade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escolha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2286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trabalho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prático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571500" marR="22860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aprende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-se com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mais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rapidez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61771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Competição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descoberta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melhor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localização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cada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ind.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61771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Possibilidade</a:t>
                      </a:r>
                      <a:r>
                        <a:rPr lang="en-US" sz="20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mudar de </a:t>
                      </a:r>
                      <a:r>
                        <a:rPr lang="en-US" sz="20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opinião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A4 </a:t>
                      </a: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(pref. aula)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9456" marR="219456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perceber factores importantes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19456" marR="219456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para a construção das fábricas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2860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fico a perceber melhor quando a stora explica no quadro;   fico com a matéria mais explicada no caderno 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18871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8871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a)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dentro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</a:t>
                      </a:r>
                      <a:endParaRPr sz="3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8871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b)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outros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grupos</a:t>
                      </a:r>
                      <a:endParaRPr sz="3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A5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9456" marR="219456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achei interessante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19456" marR="219456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actividade diferente do habitual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286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trabalhamos em grupo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2286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actividade diferente das que fazemos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18871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a)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dentro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</a:t>
                      </a:r>
                      <a:endParaRPr sz="3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8871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b)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outros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grupos</a:t>
                      </a:r>
                      <a:endParaRPr sz="3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A6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9456" marR="219456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nunca tinha feito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050" marR="13050" marT="13050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286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trabalhamos em grupo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8600" marR="22860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mais fácil fixar as coisas</a:t>
                      </a:r>
                      <a:endParaRPr sz="3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18871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a)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dentro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</a:t>
                      </a:r>
                      <a:endParaRPr sz="3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18871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b)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confronto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opiniões</a:t>
                      </a:r>
                      <a:r>
                        <a:rPr lang="en-US" sz="14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outros </a:t>
                      </a:r>
                      <a:r>
                        <a:rPr lang="en-US" sz="1400" b="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grupos</a:t>
                      </a:r>
                      <a:endParaRPr sz="3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775" marR="9775" marT="9775" marB="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/>
          <p:nvPr/>
        </p:nvSpPr>
        <p:spPr>
          <a:xfrm>
            <a:off x="2168474" y="-112643"/>
            <a:ext cx="9372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Principais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objectivos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educacionais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desenvolvidos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pelas</a:t>
            </a:r>
            <a:r>
              <a:rPr lang="en-US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sym typeface="Arial"/>
              </a:rPr>
              <a:t>simulações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42" name="Google Shape;342;p42"/>
          <p:cNvSpPr/>
          <p:nvPr/>
        </p:nvSpPr>
        <p:spPr>
          <a:xfrm>
            <a:off x="310815" y="1398261"/>
            <a:ext cx="11570369" cy="520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Compreender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factos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conceitos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processos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;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Recordar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-se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tempo e de forma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aprofundada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factos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conceitos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processos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;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Tomar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decisões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(individual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colectivamente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);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Comprometer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-se com as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decisões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tomadas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suas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consequências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;</a:t>
            </a:r>
            <a:endParaRPr sz="2000" dirty="0">
              <a:solidFill>
                <a:schemeClr val="tx1"/>
              </a:solidFill>
            </a:endParaRPr>
          </a:p>
          <a:p>
            <a:pPr marL="330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Reflectir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seu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próprio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processo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tomada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decisões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 o dos outros; </a:t>
            </a:r>
            <a:endParaRPr sz="2000" dirty="0">
              <a:solidFill>
                <a:schemeClr val="tx1"/>
              </a:solidFill>
            </a:endParaRPr>
          </a:p>
          <a:p>
            <a:pPr marL="330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Transferir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conhecimentos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capacidades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adquiridas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 para 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novas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situações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;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Tomar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consciência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 do outro;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Motivar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-se para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aprendizagem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experimental 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experiencial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;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Reconhecer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importância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cooperação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resolução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;</a:t>
            </a:r>
            <a:endParaRPr sz="2000" dirty="0">
              <a:solidFill>
                <a:schemeClr val="tx1"/>
              </a:solidFill>
            </a:endParaRPr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Desenvolver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atitudes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positivas</a:t>
            </a: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face à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competição</a:t>
            </a:r>
            <a:r>
              <a:rPr lang="en-US" sz="2000" b="1" dirty="0">
                <a:solidFill>
                  <a:schemeClr val="tx1"/>
                </a:solidFill>
                <a:sym typeface="Arial"/>
              </a:rPr>
              <a:t>.</a:t>
            </a:r>
            <a:endParaRPr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5149517" y="791570"/>
            <a:ext cx="6529136" cy="526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1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aluno é colocado perante um cenário em que vai desempenhar um papel (individualmente ou em grupo)  representativo do mundo real. O objectivo é que o aluno ao desempenhar esse papel (ou função) vá tomando um conjunto de decisões como resposta à avaliação que faz da situação em que se encontra. Através de sucessivas decisões e avaliação dos respetivos efeitos, o aluno deve chegar à compreensão do comportamento e da identidade da realidade que está a simular. </a:t>
            </a:r>
            <a:endParaRPr/>
          </a:p>
          <a:p>
            <a:pPr marL="0" marR="0" lvl="0" indent="0" algn="l" rtl="0">
              <a:lnSpc>
                <a:spcPct val="84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53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4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53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7"/>
          <p:cNvGrpSpPr/>
          <p:nvPr/>
        </p:nvGrpSpPr>
        <p:grpSpPr>
          <a:xfrm>
            <a:off x="668421" y="638143"/>
            <a:ext cx="4240462" cy="5412965"/>
            <a:chOff x="0" y="2850"/>
            <a:chExt cx="4240462" cy="5412965"/>
          </a:xfrm>
        </p:grpSpPr>
        <p:sp>
          <p:nvSpPr>
            <p:cNvPr id="116" name="Google Shape;116;p17"/>
            <p:cNvSpPr/>
            <p:nvPr/>
          </p:nvSpPr>
          <p:spPr>
            <a:xfrm rot="5400000">
              <a:off x="-291076" y="293926"/>
              <a:ext cx="1940508" cy="1358356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 txBox="1"/>
            <p:nvPr/>
          </p:nvSpPr>
          <p:spPr>
            <a:xfrm>
              <a:off x="0" y="682028"/>
              <a:ext cx="1358356" cy="582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endParaRPr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 rot="5400000">
              <a:off x="2168744" y="-807537"/>
              <a:ext cx="1261330" cy="28821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1358357" y="64423"/>
              <a:ext cx="2820533" cy="1138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•"/>
              </a:pPr>
              <a:r>
                <a:rPr lang="en-US" sz="30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ROLE PLAYING</a:t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 rot="5400000">
              <a:off x="-291076" y="2030155"/>
              <a:ext cx="1940508" cy="1358356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0" y="2418257"/>
              <a:ext cx="1358356" cy="582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endParaRPr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 rot="5400000">
              <a:off x="2168744" y="928691"/>
              <a:ext cx="1261330" cy="28821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1358357" y="1800652"/>
              <a:ext cx="2820533" cy="1138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•"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JOGO</a:t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 rot="5400000">
              <a:off x="-291076" y="3766383"/>
              <a:ext cx="1940508" cy="1358356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 txBox="1"/>
            <p:nvPr/>
          </p:nvSpPr>
          <p:spPr>
            <a:xfrm>
              <a:off x="0" y="4154485"/>
              <a:ext cx="1358356" cy="5821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endParaRPr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 rot="5400000">
              <a:off x="2168744" y="2664919"/>
              <a:ext cx="1261330" cy="28821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1358357" y="3536880"/>
              <a:ext cx="2820533" cy="1138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9050" rIns="19050" bIns="19050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•"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SIMULAÇAO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8" descr="Uma imagem com desenh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33929" r="8842" b="2"/>
          <a:stretch/>
        </p:blipFill>
        <p:spPr>
          <a:xfrm>
            <a:off x="8177542" y="3383673"/>
            <a:ext cx="3215253" cy="2954051"/>
          </a:xfrm>
          <a:custGeom>
            <a:avLst/>
            <a:gdLst/>
            <a:ahLst/>
            <a:cxnLst/>
            <a:rect l="l" t="t" r="r" b="b"/>
            <a:pathLst>
              <a:path w="4030579" h="3703141" extrusionOk="0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 rot="-6040930" flipH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 descr="Uma imagem com esqui, vermelh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18550" r="15927" b="-1"/>
          <a:stretch/>
        </p:blipFill>
        <p:spPr>
          <a:xfrm>
            <a:off x="7005480" y="634683"/>
            <a:ext cx="2909283" cy="2486525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5">
            <a:alphaModFix/>
          </a:blip>
          <a:srcRect l="34872" r="18138" b="-2"/>
          <a:stretch/>
        </p:blipFill>
        <p:spPr>
          <a:xfrm>
            <a:off x="10079249" y="372217"/>
            <a:ext cx="2112752" cy="3325217"/>
          </a:xfrm>
          <a:custGeom>
            <a:avLst/>
            <a:gdLst/>
            <a:ahLst/>
            <a:cxnLst/>
            <a:rect l="l" t="t" r="r" b="b"/>
            <a:pathLst>
              <a:path w="2258539" h="3554668" extrusionOk="0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37" name="Google Shape;137;p18"/>
          <p:cNvGrpSpPr/>
          <p:nvPr/>
        </p:nvGrpSpPr>
        <p:grpSpPr>
          <a:xfrm>
            <a:off x="760210" y="634683"/>
            <a:ext cx="5515624" cy="5935038"/>
            <a:chOff x="-77990" y="2577"/>
            <a:chExt cx="5515624" cy="5935038"/>
          </a:xfrm>
        </p:grpSpPr>
        <p:cxnSp>
          <p:nvCxnSpPr>
            <p:cNvPr id="138" name="Google Shape;138;p18"/>
            <p:cNvCxnSpPr/>
            <p:nvPr/>
          </p:nvCxnSpPr>
          <p:spPr>
            <a:xfrm>
              <a:off x="0" y="2577"/>
              <a:ext cx="5437634" cy="0"/>
            </a:xfrm>
            <a:prstGeom prst="straightConnector1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9" name="Google Shape;139;p18"/>
            <p:cNvSpPr/>
            <p:nvPr/>
          </p:nvSpPr>
          <p:spPr>
            <a:xfrm>
              <a:off x="0" y="2577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0" y="2577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Role Playing ou Jogo de Papéis – o mais importante é o cenário e o papel a desempenhar.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1" name="Google Shape;141;p18"/>
            <p:cNvCxnSpPr/>
            <p:nvPr/>
          </p:nvCxnSpPr>
          <p:spPr>
            <a:xfrm>
              <a:off x="0" y="1760394"/>
              <a:ext cx="5437634" cy="0"/>
            </a:xfrm>
            <a:prstGeom prst="straightConnector1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2" name="Google Shape;142;p18"/>
            <p:cNvSpPr/>
            <p:nvPr/>
          </p:nvSpPr>
          <p:spPr>
            <a:xfrm>
              <a:off x="0" y="1760394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-77990" y="1687598"/>
              <a:ext cx="5437634" cy="2183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Jogo –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Regras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cenário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papéis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desempenhar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estão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muito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bem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definidos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É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desejável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que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haja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uma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componente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sorte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azar,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sobretudo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nos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jogos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tipo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glória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4" name="Google Shape;144;p18"/>
            <p:cNvCxnSpPr>
              <a:cxnSpLocks/>
            </p:cNvCxnSpPr>
            <p:nvPr/>
          </p:nvCxnSpPr>
          <p:spPr>
            <a:xfrm flipV="1">
              <a:off x="0" y="3962340"/>
              <a:ext cx="5437634" cy="9699"/>
            </a:xfrm>
            <a:prstGeom prst="straightConnector1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5" name="Google Shape;145;p18"/>
            <p:cNvSpPr/>
            <p:nvPr/>
          </p:nvSpPr>
          <p:spPr>
            <a:xfrm>
              <a:off x="-38995" y="3700011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 txBox="1"/>
            <p:nvPr/>
          </p:nvSpPr>
          <p:spPr>
            <a:xfrm>
              <a:off x="-38995" y="4179799"/>
              <a:ext cx="5437634" cy="1757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Simulações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–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são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representações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simplificadas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da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realidade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com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cenário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regras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papéis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Podem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ser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estáticas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dinâmicas</a:t>
              </a:r>
              <a:r>
                <a:rPr lang="en-US" sz="2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/>
        </p:nvSpPr>
        <p:spPr>
          <a:xfrm>
            <a:off x="3561348" y="1167676"/>
            <a:ext cx="7731452" cy="452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3913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616"/>
              <a:buFont typeface="Arial"/>
              <a:buChar char="•"/>
            </a:pPr>
            <a:r>
              <a:rPr lang="en-US" sz="42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9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Desempenho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papeis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play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barragem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900"/>
              <a:buFont typeface="Arial"/>
              <a:buChar char="•"/>
            </a:pP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Carmen San Diego;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localização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Glória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um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determinado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9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Simulações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jogadas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jogos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operacionais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complexos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(“gaming” - gaming-simulation/operational gaming):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rurais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urbanos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civilizacionais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ambientais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transportes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...);</a:t>
            </a:r>
            <a:endParaRPr dirty="0"/>
          </a:p>
          <a:p>
            <a:pPr marL="0" marR="0" lvl="0" indent="-184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9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Simcity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SimFarm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Civilization;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Tycon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SimEarth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Loquindus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752600" y="1752600"/>
            <a:ext cx="7696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l="34872" r="18138" b="-2"/>
          <a:stretch/>
        </p:blipFill>
        <p:spPr>
          <a:xfrm>
            <a:off x="912792" y="200640"/>
            <a:ext cx="1679613" cy="1921292"/>
          </a:xfrm>
          <a:custGeom>
            <a:avLst/>
            <a:gdLst/>
            <a:ahLst/>
            <a:cxnLst/>
            <a:rect l="l" t="t" r="r" b="b"/>
            <a:pathLst>
              <a:path w="2258539" h="3554668" extrusionOk="0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l="18550" r="15927" b="-1"/>
          <a:stretch/>
        </p:blipFill>
        <p:spPr>
          <a:xfrm>
            <a:off x="710479" y="2179169"/>
            <a:ext cx="2366397" cy="1726958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5" name="Google Shape;155;p19" descr="Uma imagem com desenh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l="33929" r="8842" b="2"/>
          <a:stretch/>
        </p:blipFill>
        <p:spPr>
          <a:xfrm>
            <a:off x="710479" y="4052194"/>
            <a:ext cx="2393174" cy="1979638"/>
          </a:xfrm>
          <a:custGeom>
            <a:avLst/>
            <a:gdLst/>
            <a:ahLst/>
            <a:cxnLst/>
            <a:rect l="l" t="t" r="r" b="b"/>
            <a:pathLst>
              <a:path w="4030579" h="3703141" extrusionOk="0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0" descr="Uma imagem com interior, mesa, pequeno, bolo&#10;&#10;Descrição gerada automaticamente"/>
          <p:cNvPicPr preferRelativeResize="0"/>
          <p:nvPr/>
        </p:nvPicPr>
        <p:blipFill rotWithShape="1">
          <a:blip r:embed="rId3">
            <a:alphaModFix amt="52000"/>
          </a:blip>
          <a:srcRect t="1646" b="3416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>
            <a:spLocks noGrp="1"/>
          </p:cNvSpPr>
          <p:nvPr>
            <p:ph type="title" idx="4294967295"/>
          </p:nvPr>
        </p:nvSpPr>
        <p:spPr>
          <a:xfrm>
            <a:off x="4055891" y="478257"/>
            <a:ext cx="7228629" cy="445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975" lvl="0" indent="-1809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O MAIS IMPORTANTE É: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DEFINIR, CLARAMENTE, PARA TODOS OS PARTICIPANTES, COMO É QUE SE VAI DESENROLAR O JOGO/SIMUALÇÃO – OS CENÁRIOS, AS REGRAS, OS PAPÉIS; 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ESCLARECER OS OBJECTIVOS DA SIMULAÇÃO OU JOGO;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ENSAIAR PRIMEIRO ANTES DE APLICAR O JOGO/SIMULAÇÃO;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DEBATER, NO FINAL DO JOGO/SIMULAÇÃO, OS COMPORTAMENTOS DE CADA UM OU DE CADA GRUPO;</a:t>
            </a:r>
            <a:br>
              <a:rPr lang="en-US" sz="2400" cap="none" dirty="0">
                <a:solidFill>
                  <a:srgbClr val="FFFFFF"/>
                </a:solidFill>
              </a:rPr>
            </a:br>
            <a:br>
              <a:rPr lang="en-US" sz="2400" cap="none" dirty="0">
                <a:solidFill>
                  <a:srgbClr val="FFFFFF"/>
                </a:solidFill>
              </a:rPr>
            </a:br>
            <a:r>
              <a:rPr lang="en-US" sz="2400" cap="none" dirty="0">
                <a:solidFill>
                  <a:srgbClr val="FFFFFF"/>
                </a:solidFill>
              </a:rPr>
              <a:t>- DEBATER AS APRENDIZAGENS REALIZADAS.</a:t>
            </a:r>
            <a:br>
              <a:rPr lang="en-US" sz="1800" cap="none" dirty="0">
                <a:solidFill>
                  <a:srgbClr val="FFFFFF"/>
                </a:solidFill>
              </a:rPr>
            </a:br>
            <a:br>
              <a:rPr lang="en-US" sz="1800" cap="none" dirty="0">
                <a:solidFill>
                  <a:srgbClr val="FFFFFF"/>
                </a:solidFill>
              </a:rPr>
            </a:br>
            <a:endParaRPr sz="1800" cap="none" dirty="0">
              <a:solidFill>
                <a:srgbClr val="FFFFFF"/>
              </a:solidFill>
            </a:endParaRPr>
          </a:p>
        </p:txBody>
      </p:sp>
      <p:cxnSp>
        <p:nvCxnSpPr>
          <p:cNvPr id="163" name="Google Shape;163;p20"/>
          <p:cNvCxnSpPr/>
          <p:nvPr/>
        </p:nvCxnSpPr>
        <p:spPr>
          <a:xfrm>
            <a:off x="4055891" y="2286000"/>
            <a:ext cx="0" cy="2286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/>
          <p:nvPr/>
        </p:nvSpPr>
        <p:spPr>
          <a:xfrm>
            <a:off x="650449" y="4445251"/>
            <a:ext cx="10901471" cy="135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 JOGAR….</a:t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2528565" y="503573"/>
            <a:ext cx="7134870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1" descr="2048x1152 Gaming Wallpaper (com imagens) | Imagens para pc, Pacman ..."/>
          <p:cNvPicPr preferRelativeResize="0"/>
          <p:nvPr/>
        </p:nvPicPr>
        <p:blipFill rotWithShape="1">
          <a:blip r:embed="rId3">
            <a:alphaModFix/>
          </a:blip>
          <a:srcRect t="6384" r="-1" b="7690"/>
          <a:stretch/>
        </p:blipFill>
        <p:spPr>
          <a:xfrm>
            <a:off x="2694432" y="666497"/>
            <a:ext cx="6803136" cy="327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/>
          <p:nvPr/>
        </p:nvSpPr>
        <p:spPr>
          <a:xfrm>
            <a:off x="119270" y="0"/>
            <a:ext cx="11900452" cy="676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SITUAÇÃO DE PARTIDA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O senhor Brown vive, desde que nasceu, no pais Ávaro. Tal país é bastante pobre e por isso nem todos conseguem arranjar emprego. O senhor Brown, casado, com 4 filhos e a mulher grávida de 6 meses, já não trabalha há aproximadamente 5 meses. Tendo frequentado a escola secundária até ao 11° ano, trabalhava até há pouco tempo como técnico de vendas. No entanto, uma reestruturação nos quadros da sua empresa, conduziu-o a ele e a mais alguns funcionários ao desemprego. As suas economias estão no fim, e por isso ele está a pensar em emigrar para um país mais rico, onde tentará arranjar emprego. Como é que o deve fazer?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Emigrar clandestinamente. (saltar para o número 2)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Esperar 6 meses até que o seu "pedido de entrada" no outro país seja aceite (saltar para o número 13)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5" descr="Digitalizar0042"/>
          <p:cNvPicPr preferRelativeResize="0"/>
          <p:nvPr/>
        </p:nvPicPr>
        <p:blipFill rotWithShape="1">
          <a:blip r:embed="rId3">
            <a:alphaModFix/>
          </a:blip>
          <a:srcRect l="3424" t="1228" r="3166" b="1331"/>
          <a:stretch/>
        </p:blipFill>
        <p:spPr>
          <a:xfrm>
            <a:off x="3719736" y="268771"/>
            <a:ext cx="3780420" cy="658922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7" name="Google Shape;157;p15"/>
          <p:cNvSpPr/>
          <p:nvPr/>
        </p:nvSpPr>
        <p:spPr>
          <a:xfrm>
            <a:off x="4205791" y="472514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4529827" y="256490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4529827" y="283493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4529827" y="310496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4529827" y="337499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4205791" y="337499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4205791" y="364502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4205791" y="391505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4205791" y="445511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4205791" y="418508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4529827" y="472514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4529827" y="499517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4529827" y="526520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4529827" y="553523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4529827" y="580526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4529827" y="607529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4529827" y="634532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4529827" y="6591226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4853863" y="6591226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5177899" y="6591226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5501935" y="6591226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5825971" y="6591226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5825971" y="634532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4529827" y="229487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4529827" y="202484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4853863" y="202484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4853863" y="175481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4853863" y="148478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4853863" y="121475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4853863" y="944725"/>
            <a:ext cx="327515" cy="266774"/>
          </a:xfrm>
          <a:prstGeom prst="rect">
            <a:avLst/>
          </a:prstGeom>
          <a:noFill/>
          <a:ln w="19050" cap="flat" cmpd="sng">
            <a:solidFill>
              <a:srgbClr val="00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4907868" y="944724"/>
            <a:ext cx="226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050"/>
          </a:p>
        </p:txBody>
      </p:sp>
      <p:sp>
        <p:nvSpPr>
          <p:cNvPr id="188" name="Google Shape;188;p15"/>
          <p:cNvSpPr txBox="1"/>
          <p:nvPr/>
        </p:nvSpPr>
        <p:spPr>
          <a:xfrm>
            <a:off x="4907868" y="1214754"/>
            <a:ext cx="226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050"/>
          </a:p>
        </p:txBody>
      </p:sp>
      <p:sp>
        <p:nvSpPr>
          <p:cNvPr id="189" name="Google Shape;189;p15"/>
          <p:cNvSpPr txBox="1"/>
          <p:nvPr/>
        </p:nvSpPr>
        <p:spPr>
          <a:xfrm>
            <a:off x="4907868" y="1484784"/>
            <a:ext cx="226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050"/>
          </a:p>
        </p:txBody>
      </p:sp>
      <p:sp>
        <p:nvSpPr>
          <p:cNvPr id="190" name="Google Shape;190;p15"/>
          <p:cNvSpPr txBox="1"/>
          <p:nvPr/>
        </p:nvSpPr>
        <p:spPr>
          <a:xfrm>
            <a:off x="4907868" y="1754814"/>
            <a:ext cx="226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050"/>
          </a:p>
        </p:txBody>
      </p:sp>
      <p:sp>
        <p:nvSpPr>
          <p:cNvPr id="191" name="Google Shape;191;p15"/>
          <p:cNvSpPr txBox="1"/>
          <p:nvPr/>
        </p:nvSpPr>
        <p:spPr>
          <a:xfrm>
            <a:off x="4907868" y="2024844"/>
            <a:ext cx="226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050"/>
          </a:p>
        </p:txBody>
      </p:sp>
      <p:sp>
        <p:nvSpPr>
          <p:cNvPr id="192" name="Google Shape;192;p15"/>
          <p:cNvSpPr txBox="1"/>
          <p:nvPr/>
        </p:nvSpPr>
        <p:spPr>
          <a:xfrm>
            <a:off x="4583832" y="2024844"/>
            <a:ext cx="226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050"/>
          </a:p>
        </p:txBody>
      </p:sp>
      <p:sp>
        <p:nvSpPr>
          <p:cNvPr id="193" name="Google Shape;193;p15"/>
          <p:cNvSpPr txBox="1"/>
          <p:nvPr/>
        </p:nvSpPr>
        <p:spPr>
          <a:xfrm>
            <a:off x="4637838" y="2294874"/>
            <a:ext cx="226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050"/>
          </a:p>
        </p:txBody>
      </p:sp>
      <p:sp>
        <p:nvSpPr>
          <p:cNvPr id="194" name="Google Shape;194;p15"/>
          <p:cNvSpPr txBox="1"/>
          <p:nvPr/>
        </p:nvSpPr>
        <p:spPr>
          <a:xfrm>
            <a:off x="4583832" y="2564904"/>
            <a:ext cx="226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050"/>
          </a:p>
        </p:txBody>
      </p:sp>
      <p:sp>
        <p:nvSpPr>
          <p:cNvPr id="195" name="Google Shape;195;p15"/>
          <p:cNvSpPr txBox="1"/>
          <p:nvPr/>
        </p:nvSpPr>
        <p:spPr>
          <a:xfrm>
            <a:off x="4583832" y="2834934"/>
            <a:ext cx="2262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050"/>
          </a:p>
        </p:txBody>
      </p:sp>
      <p:sp>
        <p:nvSpPr>
          <p:cNvPr id="196" name="Google Shape;196;p15"/>
          <p:cNvSpPr txBox="1"/>
          <p:nvPr/>
        </p:nvSpPr>
        <p:spPr>
          <a:xfrm>
            <a:off x="4583832" y="310496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050"/>
          </a:p>
        </p:txBody>
      </p:sp>
      <p:sp>
        <p:nvSpPr>
          <p:cNvPr id="197" name="Google Shape;197;p15"/>
          <p:cNvSpPr txBox="1"/>
          <p:nvPr/>
        </p:nvSpPr>
        <p:spPr>
          <a:xfrm>
            <a:off x="4529826" y="337499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050"/>
          </a:p>
        </p:txBody>
      </p:sp>
      <p:sp>
        <p:nvSpPr>
          <p:cNvPr id="198" name="Google Shape;198;p15"/>
          <p:cNvSpPr txBox="1"/>
          <p:nvPr/>
        </p:nvSpPr>
        <p:spPr>
          <a:xfrm>
            <a:off x="4205790" y="337499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1050"/>
          </a:p>
        </p:txBody>
      </p:sp>
      <p:sp>
        <p:nvSpPr>
          <p:cNvPr id="199" name="Google Shape;199;p15"/>
          <p:cNvSpPr txBox="1"/>
          <p:nvPr/>
        </p:nvSpPr>
        <p:spPr>
          <a:xfrm>
            <a:off x="4205790" y="364502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050"/>
          </a:p>
        </p:txBody>
      </p:sp>
      <p:sp>
        <p:nvSpPr>
          <p:cNvPr id="200" name="Google Shape;200;p15"/>
          <p:cNvSpPr txBox="1"/>
          <p:nvPr/>
        </p:nvSpPr>
        <p:spPr>
          <a:xfrm>
            <a:off x="4205790" y="391505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050"/>
          </a:p>
        </p:txBody>
      </p:sp>
      <p:sp>
        <p:nvSpPr>
          <p:cNvPr id="201" name="Google Shape;201;p15"/>
          <p:cNvSpPr txBox="1"/>
          <p:nvPr/>
        </p:nvSpPr>
        <p:spPr>
          <a:xfrm>
            <a:off x="4205790" y="418508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1050"/>
          </a:p>
        </p:txBody>
      </p:sp>
      <p:sp>
        <p:nvSpPr>
          <p:cNvPr id="202" name="Google Shape;202;p15"/>
          <p:cNvSpPr txBox="1"/>
          <p:nvPr/>
        </p:nvSpPr>
        <p:spPr>
          <a:xfrm>
            <a:off x="4205790" y="445511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1050"/>
          </a:p>
        </p:txBody>
      </p:sp>
      <p:sp>
        <p:nvSpPr>
          <p:cNvPr id="203" name="Google Shape;203;p15"/>
          <p:cNvSpPr txBox="1"/>
          <p:nvPr/>
        </p:nvSpPr>
        <p:spPr>
          <a:xfrm>
            <a:off x="4205790" y="472514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1050"/>
          </a:p>
        </p:txBody>
      </p:sp>
      <p:sp>
        <p:nvSpPr>
          <p:cNvPr id="204" name="Google Shape;204;p15"/>
          <p:cNvSpPr txBox="1"/>
          <p:nvPr/>
        </p:nvSpPr>
        <p:spPr>
          <a:xfrm>
            <a:off x="4529826" y="472514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050"/>
          </a:p>
        </p:txBody>
      </p:sp>
      <p:sp>
        <p:nvSpPr>
          <p:cNvPr id="205" name="Google Shape;205;p15"/>
          <p:cNvSpPr txBox="1"/>
          <p:nvPr/>
        </p:nvSpPr>
        <p:spPr>
          <a:xfrm>
            <a:off x="4529826" y="499517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 sz="1050"/>
          </a:p>
        </p:txBody>
      </p:sp>
      <p:sp>
        <p:nvSpPr>
          <p:cNvPr id="206" name="Google Shape;206;p15"/>
          <p:cNvSpPr txBox="1"/>
          <p:nvPr/>
        </p:nvSpPr>
        <p:spPr>
          <a:xfrm>
            <a:off x="4529826" y="553523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sz="1050"/>
          </a:p>
        </p:txBody>
      </p:sp>
      <p:sp>
        <p:nvSpPr>
          <p:cNvPr id="207" name="Google Shape;207;p15"/>
          <p:cNvSpPr txBox="1"/>
          <p:nvPr/>
        </p:nvSpPr>
        <p:spPr>
          <a:xfrm>
            <a:off x="4529826" y="526520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1050"/>
          </a:p>
        </p:txBody>
      </p:sp>
      <p:sp>
        <p:nvSpPr>
          <p:cNvPr id="208" name="Google Shape;208;p15"/>
          <p:cNvSpPr txBox="1"/>
          <p:nvPr/>
        </p:nvSpPr>
        <p:spPr>
          <a:xfrm>
            <a:off x="4529826" y="580526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050"/>
          </a:p>
        </p:txBody>
      </p:sp>
      <p:sp>
        <p:nvSpPr>
          <p:cNvPr id="209" name="Google Shape;209;p15"/>
          <p:cNvSpPr txBox="1"/>
          <p:nvPr/>
        </p:nvSpPr>
        <p:spPr>
          <a:xfrm>
            <a:off x="4529826" y="607529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 sz="1050"/>
          </a:p>
        </p:txBody>
      </p:sp>
      <p:sp>
        <p:nvSpPr>
          <p:cNvPr id="210" name="Google Shape;210;p15"/>
          <p:cNvSpPr txBox="1"/>
          <p:nvPr/>
        </p:nvSpPr>
        <p:spPr>
          <a:xfrm>
            <a:off x="4529826" y="634532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 sz="1050"/>
          </a:p>
        </p:txBody>
      </p:sp>
      <p:sp>
        <p:nvSpPr>
          <p:cNvPr id="211" name="Google Shape;211;p15"/>
          <p:cNvSpPr txBox="1"/>
          <p:nvPr/>
        </p:nvSpPr>
        <p:spPr>
          <a:xfrm>
            <a:off x="4529826" y="6581001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1050"/>
          </a:p>
        </p:txBody>
      </p:sp>
      <p:sp>
        <p:nvSpPr>
          <p:cNvPr id="212" name="Google Shape;212;p15"/>
          <p:cNvSpPr txBox="1"/>
          <p:nvPr/>
        </p:nvSpPr>
        <p:spPr>
          <a:xfrm>
            <a:off x="4853862" y="6581001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 sz="1050"/>
          </a:p>
        </p:txBody>
      </p:sp>
      <p:sp>
        <p:nvSpPr>
          <p:cNvPr id="213" name="Google Shape;213;p15"/>
          <p:cNvSpPr txBox="1"/>
          <p:nvPr/>
        </p:nvSpPr>
        <p:spPr>
          <a:xfrm>
            <a:off x="5177898" y="6581001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 sz="1050"/>
          </a:p>
        </p:txBody>
      </p:sp>
      <p:sp>
        <p:nvSpPr>
          <p:cNvPr id="214" name="Google Shape;214;p15"/>
          <p:cNvSpPr txBox="1"/>
          <p:nvPr/>
        </p:nvSpPr>
        <p:spPr>
          <a:xfrm>
            <a:off x="5501934" y="6581001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endParaRPr sz="1050"/>
          </a:p>
        </p:txBody>
      </p:sp>
      <p:sp>
        <p:nvSpPr>
          <p:cNvPr id="215" name="Google Shape;215;p15"/>
          <p:cNvSpPr txBox="1"/>
          <p:nvPr/>
        </p:nvSpPr>
        <p:spPr>
          <a:xfrm>
            <a:off x="5825970" y="6581001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endParaRPr sz="1050"/>
          </a:p>
        </p:txBody>
      </p:sp>
      <p:sp>
        <p:nvSpPr>
          <p:cNvPr id="216" name="Google Shape;216;p15"/>
          <p:cNvSpPr txBox="1"/>
          <p:nvPr/>
        </p:nvSpPr>
        <p:spPr>
          <a:xfrm>
            <a:off x="5825970" y="6345324"/>
            <a:ext cx="3140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PT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1653</Words>
  <Application>Microsoft Office PowerPoint</Application>
  <PresentationFormat>Ecrã Panorâmico</PresentationFormat>
  <Paragraphs>215</Paragraphs>
  <Slides>25</Slides>
  <Notes>25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25</vt:i4>
      </vt:variant>
    </vt:vector>
  </HeadingPairs>
  <TitlesOfParts>
    <vt:vector size="31" baseType="lpstr">
      <vt:lpstr>Impact</vt:lpstr>
      <vt:lpstr>Calibri</vt:lpstr>
      <vt:lpstr>Times New Roman</vt:lpstr>
      <vt:lpstr>Arial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O MAIS IMPORTANTE É:  - DEFINIR, CLARAMENTE, PARA TODOS OS PARTICIPANTES, COMO É QUE SE VAI DESENROLAR O JOGO/SIMUALÇÃO – OS CENÁRIOS, AS REGRAS, OS PAPÉIS;   - ESCLARECER OS OBJECTIVOS DA SIMULAÇÃO OU JOGO;  - ENSAIAR PRIMEIRO ANTES DE APLICAR O JOGO/SIMULAÇÃO;  - DEBATER, NO FINAL DO JOGO/SIMULAÇÃO, OS COMPORTAMENTOS DE CADA UM OU DE CADA GRUPO;  - DEBATER AS APRENDIZAGENS REALIZADAS.  </vt:lpstr>
      <vt:lpstr>Apresentação do PowerPoint</vt:lpstr>
      <vt:lpstr>Apresentação do PowerPoint</vt:lpstr>
      <vt:lpstr>Apresentação do PowerPoint</vt:lpstr>
      <vt:lpstr>Jogo do Litoral </vt:lpstr>
      <vt:lpstr>Jogo do Litoral </vt:lpstr>
      <vt:lpstr>Apresentação do PowerPoint</vt:lpstr>
      <vt:lpstr>Os conceitos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Cristina Câmara</dc:creator>
  <cp:lastModifiedBy>emilia lemos</cp:lastModifiedBy>
  <cp:revision>12</cp:revision>
  <dcterms:created xsi:type="dcterms:W3CDTF">2020-04-23T11:33:31Z</dcterms:created>
  <dcterms:modified xsi:type="dcterms:W3CDTF">2021-04-22T12:37:56Z</dcterms:modified>
</cp:coreProperties>
</file>