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embeddedFontLst>
    <p:embeddedFont>
      <p:font typeface="Arim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EAE0A0-DAC3-44A7-8EC0-BE0710FA4766}">
  <a:tblStyle styleId="{DAEAE0A0-DAC3-44A7-8EC0-BE0710FA47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54EACA-AD1B-43FA-AEF5-125278BE25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00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alimentação, bolo, diferente, aniversário&#10;&#10;Descrição gerada automaticamente">
            <a:extLst>
              <a:ext uri="{FF2B5EF4-FFF2-40B4-BE49-F238E27FC236}">
                <a16:creationId xmlns:a16="http://schemas.microsoft.com/office/drawing/2014/main" id="{E0C20F3D-79F3-47E7-B07F-E586018B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31" y="643467"/>
            <a:ext cx="424793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119268" y="128163"/>
            <a:ext cx="11820941" cy="611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 senhor Brown está já a trabalhar nas obras há mais de quatro mesas. Dorme nos contentores reservados aos trabalhadores clandestinos. Por mês envia para a sua família mais de metade do seu ordenado. Neste momento está a decorrer um período de legalização dos imigrantes ilegais do país dos Sonhos. O que deverá o senhor fazer: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Legalizar-se, mesmo sabendo que assim perde o seu posto de trabalho, mas podendo assim conseguir trazer a sua família. (saltar para o número 6)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Não se legalizar e continuar por isso a trabalhar, mas correndo o risco de ser expulso. (saltar para o número 4)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795130" y="733873"/>
            <a:ext cx="10601740" cy="44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Apesar de tudo, o senhor Brown acaba por ser despedido. Como o período de legalização está quase no fim, o que deverá ele fazer: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Legalizar-se, de modo a um dia mandar vir a família. (saltar para o número 6)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Não se legalizar, e aceitar emprego razoavelmente bem pago, em que trabalha como "correio", entregando diferentes produtos ao serviço a um certo senhor Zacarias. (saltar para o número 5)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1696278" y="2031213"/>
            <a:ext cx="9263270" cy="279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Um dia, inesperadamente o senhor Brown, é abordado pela polícia já que o produto que ele levava nesse dia era afinal droga. O senhor Brown é preso e deportado de volta ao seu país. Novamente volta a ficar sem trabalho. A questão final é: valeu ou não a pena, o senhor Brown ter emigrado, e deverá ou não ele tentar emigrar novamente?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1126434" y="1392115"/>
            <a:ext cx="10296939" cy="37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Após se ter legalizado, o senhor Brown :enfrenta grandes dificuldades para encontrar um emprego razoavelmente remunerado. O que devera ele fazer: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Continuar à procura de emprego. (saltar para o número 10)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Ir arrumar carros para conseguir algum dinheiro. (saltar para o número 7)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967408" y="1164718"/>
            <a:ext cx="10257183" cy="390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Após alguns dias de sucesso a arrumar carros, o senhor Brown entra numa rixa com um gang de arrumadores. São todos presos, e o senhor Brown passa a ter cadastro. É avisado pelo juiz do seu caso, que se for novamente preso, correrá o risco de ser , deportado. O que deverá ele fazer: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Procurar um novo emprego. (saltar para o número 8)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Voltar a arrumar carros. (saltar para o número 9)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715617" y="1630894"/>
            <a:ext cx="11118575" cy="334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Devido a ter cadastro toma-se difícil para o senhor Brown arranjar trabalho. Por isso </a:t>
            </a:r>
            <a:b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vive na casa clandestina do seu irmão, para onde contribui com algum dinheiro proveniente de biscates. Por isso não consegue juntar dinheiro suficiente para mandar vir para o seu país dos Sonhos a sua mulher e os seus filhos, que continuam a depender do dinheiro enviado. A questão final é: valeu ou não a pena o senhor Brown ter emigrado, e se a qualidade de vida dele e da sua família melhorou?</a:t>
            </a:r>
            <a:endParaRPr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333747" y="283341"/>
            <a:ext cx="4629150" cy="7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Jogo do </a:t>
            </a:r>
            <a:r>
              <a:rPr lang="en-US" dirty="0" err="1"/>
              <a:t>Litoral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333747" y="1288305"/>
            <a:ext cx="7301948" cy="57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Para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10 casas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localizar</a:t>
            </a:r>
            <a:r>
              <a:rPr lang="en-US" sz="2400" dirty="0">
                <a:latin typeface="+mn-lt"/>
              </a:rPr>
              <a:t> 2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da costa, </a:t>
            </a:r>
            <a:r>
              <a:rPr lang="en-US" sz="2400" dirty="0" err="1">
                <a:latin typeface="+mn-lt"/>
              </a:rPr>
              <a:t>dois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portos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pesca</a:t>
            </a:r>
            <a:r>
              <a:rPr lang="en-US" sz="2400" dirty="0">
                <a:latin typeface="+mn-lt"/>
              </a:rPr>
              <a:t> e </a:t>
            </a:r>
            <a:r>
              <a:rPr lang="en-US" sz="2400" dirty="0" err="1">
                <a:latin typeface="+mn-lt"/>
              </a:rPr>
              <a:t>elaborar</a:t>
            </a:r>
            <a:r>
              <a:rPr lang="en-US" sz="2400" dirty="0">
                <a:latin typeface="+mn-lt"/>
              </a:rPr>
              <a:t> 3 </a:t>
            </a:r>
            <a:r>
              <a:rPr lang="en-US" sz="2400" dirty="0" err="1">
                <a:latin typeface="+mn-lt"/>
              </a:rPr>
              <a:t>questões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sobre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à </a:t>
            </a:r>
            <a:r>
              <a:rPr lang="en-US" sz="2400" dirty="0" err="1">
                <a:latin typeface="+mn-lt"/>
              </a:rPr>
              <a:t>sua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escolha</a:t>
            </a:r>
            <a:r>
              <a:rPr lang="en-US" sz="2400" dirty="0">
                <a:latin typeface="+mn-lt"/>
              </a:rPr>
              <a:t> de entre a </a:t>
            </a:r>
            <a:r>
              <a:rPr lang="en-US" sz="2400" dirty="0" err="1">
                <a:latin typeface="+mn-lt"/>
              </a:rPr>
              <a:t>lista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está</a:t>
            </a:r>
            <a:r>
              <a:rPr lang="en-US" sz="2400" dirty="0">
                <a:latin typeface="+mn-lt"/>
              </a:rPr>
              <a:t> no slide 4 e de </a:t>
            </a:r>
            <a:r>
              <a:rPr lang="en-US" sz="2400" dirty="0" err="1">
                <a:latin typeface="+mn-lt"/>
              </a:rPr>
              <a:t>acordo</a:t>
            </a:r>
            <a:r>
              <a:rPr lang="en-US" sz="2400" dirty="0">
                <a:latin typeface="+mn-lt"/>
              </a:rPr>
              <a:t> com as </a:t>
            </a:r>
            <a:r>
              <a:rPr lang="en-US" sz="2400" dirty="0" err="1">
                <a:latin typeface="+mn-lt"/>
              </a:rPr>
              <a:t>instruções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professora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professora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dirá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que casas é que </a:t>
            </a:r>
            <a:r>
              <a:rPr lang="en-US" sz="2400" dirty="0" err="1">
                <a:latin typeface="+mn-lt"/>
              </a:rPr>
              <a:t>pertencem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num </a:t>
            </a:r>
            <a:r>
              <a:rPr lang="en-US" sz="2400" dirty="0" err="1">
                <a:latin typeface="+mn-lt"/>
              </a:rPr>
              <a:t>ficheiro</a:t>
            </a:r>
            <a:r>
              <a:rPr lang="en-US" sz="2400" dirty="0">
                <a:latin typeface="+mn-lt"/>
              </a:rPr>
              <a:t> word, </a:t>
            </a:r>
            <a:r>
              <a:rPr lang="en-US" sz="2400" dirty="0" err="1">
                <a:latin typeface="+mn-lt"/>
              </a:rPr>
              <a:t>diferente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deste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dá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resposta</a:t>
            </a:r>
            <a:r>
              <a:rPr lang="en-US" sz="2400" dirty="0">
                <a:latin typeface="+mn-lt"/>
              </a:rPr>
              <a:t> para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pergunta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Para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da costa e para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portos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pesca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deve</a:t>
            </a:r>
            <a:r>
              <a:rPr lang="en-US" sz="2400" dirty="0">
                <a:latin typeface="+mn-lt"/>
              </a:rPr>
              <a:t> “</a:t>
            </a:r>
            <a:r>
              <a:rPr lang="en-US" sz="2400" dirty="0" err="1">
                <a:latin typeface="+mn-lt"/>
              </a:rPr>
              <a:t>imaginar</a:t>
            </a:r>
            <a:r>
              <a:rPr lang="en-US" sz="2400" dirty="0">
                <a:latin typeface="+mn-lt"/>
              </a:rPr>
              <a:t>” </a:t>
            </a:r>
            <a:r>
              <a:rPr lang="en-US" sz="2400" dirty="0" err="1">
                <a:latin typeface="+mn-lt"/>
              </a:rPr>
              <a:t>uma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situação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possa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constituir</a:t>
            </a:r>
            <a:r>
              <a:rPr lang="en-US" sz="2400" dirty="0">
                <a:latin typeface="+mn-lt"/>
              </a:rPr>
              <a:t> um </a:t>
            </a:r>
            <a:r>
              <a:rPr lang="en-US" sz="2400" dirty="0" err="1">
                <a:latin typeface="+mn-lt"/>
              </a:rPr>
              <a:t>avanço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recuo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jogo</a:t>
            </a:r>
            <a:endParaRPr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2A9FB8-8E6A-49B8-80E6-5B039AF3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70" y="283341"/>
            <a:ext cx="3779806" cy="63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2369012" y="-108012"/>
            <a:ext cx="4629150" cy="7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Jogo do Litoral 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309684" y="1204083"/>
            <a:ext cx="7301948" cy="43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As </a:t>
            </a:r>
            <a:r>
              <a:rPr lang="en-US" sz="2400" dirty="0" err="1">
                <a:latin typeface="+mn-lt"/>
              </a:rPr>
              <a:t>perguntas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sobre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estarão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distribuídas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em</a:t>
            </a:r>
            <a:r>
              <a:rPr lang="en-US" sz="2400" dirty="0">
                <a:latin typeface="+mn-lt"/>
              </a:rPr>
              <a:t> Casas da </a:t>
            </a:r>
            <a:r>
              <a:rPr lang="en-US" sz="2400" dirty="0" err="1">
                <a:latin typeface="+mn-lt"/>
              </a:rPr>
              <a:t>sorte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Sempre</a:t>
            </a:r>
            <a:r>
              <a:rPr lang="en-US" sz="2400" dirty="0">
                <a:latin typeface="+mn-lt"/>
              </a:rPr>
              <a:t> que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opositor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estiver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jogar</a:t>
            </a:r>
            <a:r>
              <a:rPr lang="en-US" sz="2400" dirty="0">
                <a:latin typeface="+mn-lt"/>
              </a:rPr>
              <a:t> e responder </a:t>
            </a:r>
            <a:r>
              <a:rPr lang="en-US" sz="2400" dirty="0" err="1">
                <a:latin typeface="+mn-lt"/>
              </a:rPr>
              <a:t>corretamente</a:t>
            </a:r>
            <a:r>
              <a:rPr lang="en-US" sz="2400" dirty="0">
                <a:latin typeface="+mn-lt"/>
              </a:rPr>
              <a:t> à </a:t>
            </a:r>
            <a:r>
              <a:rPr lang="en-US" sz="2400" dirty="0" err="1">
                <a:latin typeface="+mn-lt"/>
              </a:rPr>
              <a:t>pergunta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avançar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uma</a:t>
            </a:r>
            <a:r>
              <a:rPr lang="en-US" sz="2400" dirty="0">
                <a:latin typeface="+mn-lt"/>
              </a:rPr>
              <a:t> casa. Se responder </a:t>
            </a:r>
            <a:r>
              <a:rPr lang="en-US" sz="2400" dirty="0" err="1">
                <a:latin typeface="+mn-lt"/>
              </a:rPr>
              <a:t>errado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recua</a:t>
            </a:r>
            <a:r>
              <a:rPr lang="en-US" sz="2400" dirty="0">
                <a:latin typeface="+mn-lt"/>
              </a:rPr>
              <a:t> 2 casas.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No slide 5 </a:t>
            </a:r>
            <a:r>
              <a:rPr lang="en-US" sz="2400" dirty="0" err="1">
                <a:latin typeface="+mn-lt"/>
              </a:rPr>
              <a:t>encontram</a:t>
            </a:r>
            <a:r>
              <a:rPr lang="en-US" sz="2400" dirty="0">
                <a:latin typeface="+mn-lt"/>
              </a:rPr>
              <a:t>-se </a:t>
            </a:r>
            <a:r>
              <a:rPr lang="en-US" sz="2400" dirty="0" err="1">
                <a:latin typeface="+mn-lt"/>
              </a:rPr>
              <a:t>discriminados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grupos</a:t>
            </a:r>
            <a:r>
              <a:rPr lang="en-US" sz="2400" dirty="0">
                <a:latin typeface="+mn-lt"/>
              </a:rPr>
              <a:t>, as casa e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pertencem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No slide </a:t>
            </a:r>
            <a:r>
              <a:rPr lang="en-US" sz="2400" dirty="0" err="1">
                <a:latin typeface="+mn-lt"/>
              </a:rPr>
              <a:t>quatro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está</a:t>
            </a:r>
            <a:r>
              <a:rPr lang="en-US" sz="2400" dirty="0">
                <a:latin typeface="+mn-lt"/>
              </a:rPr>
              <a:t> um </a:t>
            </a:r>
            <a:r>
              <a:rPr lang="en-US" sz="2400" dirty="0" err="1">
                <a:latin typeface="+mn-lt"/>
              </a:rPr>
              <a:t>tabuleiro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onde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irão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inscrever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onde</a:t>
            </a:r>
            <a:r>
              <a:rPr lang="en-US" sz="2400" dirty="0">
                <a:latin typeface="+mn-lt"/>
              </a:rPr>
              <a:t> se </a:t>
            </a:r>
            <a:r>
              <a:rPr lang="en-US" sz="2400" dirty="0" err="1">
                <a:latin typeface="+mn-lt"/>
              </a:rPr>
              <a:t>localizam</a:t>
            </a:r>
            <a:r>
              <a:rPr lang="en-US" sz="2400" dirty="0">
                <a:latin typeface="+mn-lt"/>
              </a:rPr>
              <a:t> as </a:t>
            </a:r>
            <a:r>
              <a:rPr lang="en-US" sz="2400" dirty="0" err="1">
                <a:latin typeface="+mn-lt"/>
              </a:rPr>
              <a:t>vossas</a:t>
            </a:r>
            <a:r>
              <a:rPr lang="en-US" sz="2400" dirty="0">
                <a:latin typeface="+mn-lt"/>
              </a:rPr>
              <a:t> casas de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litorais</a:t>
            </a:r>
            <a:r>
              <a:rPr lang="en-US" sz="2400" dirty="0">
                <a:latin typeface="+mn-lt"/>
              </a:rPr>
              <a:t>, dos protos e as casas da </a:t>
            </a:r>
            <a:r>
              <a:rPr lang="en-US" sz="2400" dirty="0" err="1">
                <a:latin typeface="+mn-lt"/>
              </a:rPr>
              <a:t>sorte</a:t>
            </a:r>
            <a:r>
              <a:rPr lang="en-US" sz="2400" dirty="0">
                <a:latin typeface="+mn-lt"/>
              </a:rPr>
              <a:t>. (</a:t>
            </a:r>
            <a:r>
              <a:rPr lang="en-US" sz="2400" dirty="0" err="1">
                <a:latin typeface="+mn-lt"/>
              </a:rPr>
              <a:t>ver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exemplo</a:t>
            </a:r>
            <a:r>
              <a:rPr lang="en-US" sz="2400" dirty="0">
                <a:latin typeface="+mn-lt"/>
              </a:rPr>
              <a:t> no slide 2). </a:t>
            </a:r>
            <a:endParaRPr sz="700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2A9FB8-8E6A-49B8-80E6-5B039AF3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70" y="283341"/>
            <a:ext cx="3779806" cy="63578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5426242" y="1933609"/>
            <a:ext cx="63802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1 –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2 – SORTE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pergunta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continental)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3 – Porto de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Leixões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sardinha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boa,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avanças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 </a:t>
            </a:r>
            <a:endParaRPr sz="2000" dirty="0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01342C9C-CABC-4AB4-B3B6-65763198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3" y="250069"/>
            <a:ext cx="3779806" cy="63578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 descr="Uma imagem com texto, 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5" y="65037"/>
            <a:ext cx="11877951" cy="679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18826" y="108284"/>
            <a:ext cx="6976585" cy="67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Sala de Aula de Geografia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essenciais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Porquê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Exemplificação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litoral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Portugal ) e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industrial)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aprendizagens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computador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online para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 de Geografia.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endParaRPr dirty="0"/>
          </a:p>
        </p:txBody>
      </p:sp>
      <p:pic>
        <p:nvPicPr>
          <p:cNvPr id="105" name="Google Shape;105;p16" descr="Uma imagem com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546" y="194367"/>
            <a:ext cx="2105025" cy="18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10141797" y="2007006"/>
            <a:ext cx="1631377" cy="1580241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7" name="Google Shape;107;p16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684769" y="2797126"/>
            <a:ext cx="2167670" cy="15802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" name="Google Shape;108;p16" descr="Minecraft | Nintendo Switch | Jogos | Ninte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6096" y="5098931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/>
          <p:nvPr/>
        </p:nvSpPr>
        <p:spPr>
          <a:xfrm>
            <a:off x="1924187" y="928687"/>
            <a:ext cx="8969099" cy="4332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europeu perdoa 20% da dívida do teu país em troca da venda de café a preço mais baixo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RECUA OU AVANÇA 5 ESPAÇOS 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Muitos países desenvolvidos aproveitam-se das dívidas de países mais pobres para conseguirem facilidades nas trocas comerciais.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971" y="478301"/>
            <a:ext cx="9763549" cy="613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1688123" y="1111348"/>
            <a:ext cx="9436173" cy="462827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estrangeiro dá apoio tecnológico para aumentar a captação de água potável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⇨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Diminuição das doenças infeciosas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AVANÇA 5 ESPAÇOS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Serra Leoa, desde há muito afetada pela seca, a falta de água potável é responsável pela morte de milhares de crianças anualmente.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/>
          <p:nvPr/>
        </p:nvSpPr>
        <p:spPr>
          <a:xfrm>
            <a:off x="3349625" y="2626410"/>
            <a:ext cx="13050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FICHA Nº  2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36"/>
          <p:cNvGraphicFramePr/>
          <p:nvPr/>
        </p:nvGraphicFramePr>
        <p:xfrm>
          <a:off x="1068312" y="1014527"/>
          <a:ext cx="10055375" cy="5571050"/>
        </p:xfrm>
        <a:graphic>
          <a:graphicData uri="http://schemas.openxmlformats.org/drawingml/2006/table">
            <a:tbl>
              <a:tblPr>
                <a:noFill/>
                <a:tableStyleId>{DAEAE0A0-DAC3-44A7-8EC0-BE0710FA4766}</a:tableStyleId>
              </a:tblPr>
              <a:tblGrid>
                <a:gridCol w="294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Nome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“Bem no Tom”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Tipo de actividade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Produção de vestuário juvenil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Tipo de empresa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Empresa com ligações internacionais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Decisão sobre a localização a tomar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Criação de novo estabelecimento em Metropolis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Mercado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Nacional e internacional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Fornecedores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Matéria-prima nacional 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Mão-de-obra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70 operárias, 7 encarregadas e 3 quadros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Transportes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Todos por camião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Edifícios e espaço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envolvente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8826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Construção com cerca de 1500m2. Parque para dois camiões e 15 automóveis ligeiros e/ou comerciais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9" name="Google Shape;309;p36"/>
          <p:cNvSpPr txBox="1"/>
          <p:nvPr/>
        </p:nvSpPr>
        <p:spPr>
          <a:xfrm>
            <a:off x="4654662" y="397565"/>
            <a:ext cx="3385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SIMULAÇÃO LOQUINDUS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/>
          <p:nvPr/>
        </p:nvSpPr>
        <p:spPr>
          <a:xfrm>
            <a:off x="1111347" y="0"/>
            <a:ext cx="20445675" cy="6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955663-D87F-4DC2-BADB-8DBB2C1F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3" y="528918"/>
            <a:ext cx="7856205" cy="52443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9EE226-F6EE-4B33-977E-980077242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518" y="139513"/>
            <a:ext cx="2459663" cy="1536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0EC2AD-C8C3-4676-87FE-8CEFB7148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894" y="1676400"/>
            <a:ext cx="2459663" cy="15643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468E89-8855-468C-81A2-C9A7C39C5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434" y="3240759"/>
            <a:ext cx="2770747" cy="17596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E3F113-EB1F-416E-BBE1-CD0D697DE5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894" y="4807433"/>
            <a:ext cx="2985527" cy="19110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DBFA44-36B9-477B-9889-81758BAA6C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9303" y="-106325"/>
            <a:ext cx="5273748" cy="395531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13453A-0357-44AA-A563-A215810BE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4" b="20392"/>
          <a:stretch/>
        </p:blipFill>
        <p:spPr>
          <a:xfrm>
            <a:off x="104921" y="0"/>
            <a:ext cx="5489055" cy="67793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452F0B3-0E5C-452B-B1BD-8D171A85C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08"/>
          <a:stretch/>
        </p:blipFill>
        <p:spPr>
          <a:xfrm>
            <a:off x="5688043" y="5289177"/>
            <a:ext cx="3986499" cy="13984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9" descr="Uma imagem com captura de ecrã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87" y="1195754"/>
            <a:ext cx="11705700" cy="460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685" y="-45767"/>
            <a:ext cx="9931791" cy="702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/>
          <p:nvPr/>
        </p:nvSpPr>
        <p:spPr>
          <a:xfrm>
            <a:off x="1524000" y="19907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5" tIns="45700" rIns="6728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41"/>
          <p:cNvGraphicFramePr/>
          <p:nvPr>
            <p:extLst>
              <p:ext uri="{D42A27DB-BD31-4B8C-83A1-F6EECF244321}">
                <p14:modId xmlns:p14="http://schemas.microsoft.com/office/powerpoint/2010/main" val="1126521708"/>
              </p:ext>
            </p:extLst>
          </p:nvPr>
        </p:nvGraphicFramePr>
        <p:xfrm>
          <a:off x="140677" y="0"/>
          <a:ext cx="12051325" cy="11029675"/>
        </p:xfrm>
        <a:graphic>
          <a:graphicData uri="http://schemas.openxmlformats.org/drawingml/2006/table">
            <a:tbl>
              <a:tblPr>
                <a:noFill/>
                <a:tableStyleId>{6154EACA-AD1B-43FA-AEF5-125278BE252D}</a:tableStyleId>
              </a:tblPr>
              <a:tblGrid>
                <a:gridCol w="189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Questionário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0" lvl="0" indent="-219456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Razão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ter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gostado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da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simulação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6656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Preferência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simulação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/aula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Duas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primeiras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preferências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questão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2.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A1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Menos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cansativa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aprender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facilmente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relacionamento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envolvência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com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escutamos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as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dos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colegas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Descobrir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que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afinal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estamos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errados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É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bom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Situação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próxima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realidade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A2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Consegui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fixar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Compreende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Competição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descoberta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cada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ind.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A3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Aprendi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coisas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sobre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indústria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Desenvolver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escolha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prático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-se com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rapidez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Competição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descoberta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cada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ind.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Possibilidade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mudar de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opinião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A4 </a:t>
                      </a: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(pref. aula)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perceber factores importantes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19456" marR="219456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para a construção das fábricas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fico a perceber melhor quando a stora explica no quadro;   fico com a matéria mais explicada no caderno 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A5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achei interessante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actividade diferente do habitual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trabalhamos em grupo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actividade diferente das que fazemos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A6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nunca tinha feito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trabalhamos em grupo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mais fácil fixar as coisas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/>
          <p:nvPr/>
        </p:nvSpPr>
        <p:spPr>
          <a:xfrm>
            <a:off x="2168474" y="-112643"/>
            <a:ext cx="9372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objectivos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educacionais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desenvolvidos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pelas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Arial"/>
              </a:rPr>
              <a:t>simulações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310815" y="1398261"/>
            <a:ext cx="11570369" cy="52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tempo e de forma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aprofundada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Tomar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(individual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colectivamente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);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Comprometer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com as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tomadas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consequências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330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Reflectir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próprio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tomada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o dos outros; </a:t>
            </a:r>
            <a:endParaRPr sz="2000" dirty="0">
              <a:solidFill>
                <a:schemeClr val="tx1"/>
              </a:solidFill>
            </a:endParaRPr>
          </a:p>
          <a:p>
            <a:pPr marL="330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Transferir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conhecimentos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capacidades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adquiridas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para 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novas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situações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Tomar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consciência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do outro;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Motivar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para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aprendizagem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experimental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experiencial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Reconhecer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Desenvolver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positivas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face à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competição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5149517" y="791570"/>
            <a:ext cx="6529136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aluno é colocado perante um cenário em que vai desempenhar um papel (individualmente ou em grupo)  representativo do mundo real. O objectivo é que o aluno ao desempenhar esse papel (ou função) vá tomando um conjunto de decisões como resposta à avaliação que faz da situação em que se encontra. Através de sucessivas decisões e avaliação dos respetivos efeitos, o aluno deve chegar à compreensão do comportamento e da identidade da realidade que está a simular. 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668421" y="638143"/>
            <a:ext cx="4240462" cy="5412965"/>
            <a:chOff x="0" y="2850"/>
            <a:chExt cx="4240462" cy="5412965"/>
          </a:xfrm>
        </p:grpSpPr>
        <p:sp>
          <p:nvSpPr>
            <p:cNvPr id="116" name="Google Shape;116;p17"/>
            <p:cNvSpPr/>
            <p:nvPr/>
          </p:nvSpPr>
          <p:spPr>
            <a:xfrm rot="5400000">
              <a:off x="-291076" y="293926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0" y="682028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2168744" y="-807537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1358357" y="64423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</a:t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5400000">
              <a:off x="-291076" y="2030155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0" y="2418257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 rot="5400000">
              <a:off x="2168744" y="928691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1358357" y="1800652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</a:t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5400000">
              <a:off x="-291076" y="3766383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0" y="4154485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 rot="5400000">
              <a:off x="2168744" y="2664919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1358357" y="3536880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SIMULAÇAO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 descr="Uma imagem com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3929" r="8842" b="2"/>
          <a:stretch/>
        </p:blipFill>
        <p:spPr>
          <a:xfrm>
            <a:off x="8177542" y="3383673"/>
            <a:ext cx="3215253" cy="295405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005480" y="634683"/>
            <a:ext cx="2909283" cy="2486525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l="34872" r="18138" b="-2"/>
          <a:stretch/>
        </p:blipFill>
        <p:spPr>
          <a:xfrm>
            <a:off x="10079249" y="372217"/>
            <a:ext cx="2112752" cy="3325217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7" name="Google Shape;137;p18"/>
          <p:cNvGrpSpPr/>
          <p:nvPr/>
        </p:nvGrpSpPr>
        <p:grpSpPr>
          <a:xfrm>
            <a:off x="838200" y="900935"/>
            <a:ext cx="5437634" cy="5273449"/>
            <a:chOff x="0" y="2577"/>
            <a:chExt cx="5437634" cy="5273449"/>
          </a:xfrm>
        </p:grpSpPr>
        <p:cxnSp>
          <p:nvCxnSpPr>
            <p:cNvPr id="138" name="Google Shape;138;p18"/>
            <p:cNvCxnSpPr/>
            <p:nvPr/>
          </p:nvCxnSpPr>
          <p:spPr>
            <a:xfrm>
              <a:off x="0" y="2577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18"/>
            <p:cNvSpPr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 ou Jogo de Papéis – o mais importante é o cenário e o papel a desempenhar.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18"/>
            <p:cNvCxnSpPr/>
            <p:nvPr/>
          </p:nvCxnSpPr>
          <p:spPr>
            <a:xfrm>
              <a:off x="0" y="1760394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18"/>
            <p:cNvSpPr/>
            <p:nvPr/>
          </p:nvSpPr>
          <p:spPr>
            <a:xfrm>
              <a:off x="0" y="1760394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0" y="1760394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 – Regras, cenário e papéis a desempenhar estão muito bem definidos. Tem sempre de haver uma componente de sorte e azar.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144;p18"/>
            <p:cNvCxnSpPr/>
            <p:nvPr/>
          </p:nvCxnSpPr>
          <p:spPr>
            <a:xfrm>
              <a:off x="0" y="3518210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18"/>
            <p:cNvSpPr/>
            <p:nvPr/>
          </p:nvSpPr>
          <p:spPr>
            <a:xfrm>
              <a:off x="0" y="3518210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0" y="3518210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Simulações – são representações simplificadas da realidade, com cenário, regras e papéis. Podem ser estáticas ou dinâmicas. 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/>
        </p:nvSpPr>
        <p:spPr>
          <a:xfrm>
            <a:off x="3561348" y="1167676"/>
            <a:ext cx="7731452" cy="45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3913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16"/>
              <a:buFont typeface="Arial"/>
              <a:buChar char="•"/>
            </a:pPr>
            <a:r>
              <a:rPr lang="en-US" sz="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 de papeis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play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construção de uma barragem;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Carmen San Diego; Jogos de localização; jogos da Glória sobre um determinado tema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 jogadas ou jogos operacionais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(os mais complexos)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(“gaming” - gaming-simulation/operational gaming):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“sistemas”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(rurais, urbanos,  civilizacionais, ambientais, de transportes,  ...);</a:t>
            </a:r>
            <a:endParaRPr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Exemplos: Simcity; SimFarm; Civilization; Tycon; SimEarth;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752600" y="1752600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34872" r="18138" b="-2"/>
          <a:stretch/>
        </p:blipFill>
        <p:spPr>
          <a:xfrm>
            <a:off x="912792" y="200640"/>
            <a:ext cx="1679613" cy="1921292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10479" y="2179169"/>
            <a:ext cx="2366397" cy="1726958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5" name="Google Shape;155;p19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10479" y="4052194"/>
            <a:ext cx="2393174" cy="1979638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0" descr="Uma imagem com interior, mesa, pequeno, bolo&#10;&#10;Descrição gerada automaticamente"/>
          <p:cNvPicPr preferRelativeResize="0"/>
          <p:nvPr/>
        </p:nvPicPr>
        <p:blipFill rotWithShape="1">
          <a:blip r:embed="rId3">
            <a:alphaModFix amt="52000"/>
          </a:blip>
          <a:srcRect t="1646" b="341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title" idx="4294967295"/>
          </p:nvPr>
        </p:nvSpPr>
        <p:spPr>
          <a:xfrm>
            <a:off x="4055891" y="478257"/>
            <a:ext cx="7228629" cy="445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lvl="0" indent="-1809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O MAIS IMPORTANTE É: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DEFINIR, CLARAMENTE, PARA TODOS OS PARTICIPANTES, COMO É QUE SE VAI DESENROLAR O JOGO/SIMUALÇÃO – OS CENÁRIOS, AS REGRAS, OS PAPÉIS; 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ESCLARECER OS OBJECTIVOS DA SIMULAÇÃO OU JOGO;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ENSAIAR PRIMEIRO ANTES DE APLICAR O JOGO/SIMULAÇÃO;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DEBATER, NO FINAL DO JOGO/SIMULAÇÃO, OS COMPORTAMENTOS DE CADA UM OU DE CADA GRUPO;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 AS APRENDIZAGENS REALIZADAS.</a:t>
            </a: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endParaRPr sz="1800" cap="none" dirty="0">
              <a:solidFill>
                <a:srgbClr val="FFFFFF"/>
              </a:solidFill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>
            <a:off x="4055891" y="2286000"/>
            <a:ext cx="0" cy="2286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650449" y="4445251"/>
            <a:ext cx="10901471" cy="135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JOGAR….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1" descr="2048x1152 Gaming Wallpaper (com imagens) | Imagens para pc, Pacman ..."/>
          <p:cNvPicPr preferRelativeResize="0"/>
          <p:nvPr/>
        </p:nvPicPr>
        <p:blipFill rotWithShape="1">
          <a:blip r:embed="rId3">
            <a:alphaModFix/>
          </a:blip>
          <a:srcRect t="6384" r="-1" b="7690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119270" y="0"/>
            <a:ext cx="11900452" cy="676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SITUAÇÃO DE PARTIDA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 senhor Brown vive, desde que nasceu, no pais Ávaro. Tal país é bastante pobre e por isso nem todos conseguem arranjar emprego. O senhor Brown, casado, com 4 filhos e a mulher grávida de 6 meses, já não trabalha há aproximadamente 5 meses. Tendo frequentado a escola secundária até ao 11° ano, trabalhava até há pouco tempo como técnico de vendas. No entanto, uma reestruturação nos quadros da sua empresa, conduziu-o a ele e a mais alguns funcionários ao desemprego. As suas economias estão no fim, e por isso ele está a pensar em emigrar para um país mais rico, onde tentará arranjar emprego. Como é que o deve fazer?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Emigrar clandestinamente. (saltar para o número 2)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Esperar 6 meses até que o seu "pedido de entrada" no outro país seja aceite (saltar para o número 13)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815008" y="848857"/>
            <a:ext cx="10561983" cy="44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Acabado de chegar ao pais dos Sonhos, o senhor Brown está perante um dilema para conseguir arranjar trabalho: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Deverá ele aceitar trabalhar abaixo do ordenado estabelecido, na construção civil, sem ter direito a quaisquer regalias (saltar para o número 3)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Esperar até que lhe surja uma oportunidade de trabalho bem remunerada (saltar para o número 16)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1952</Words>
  <Application>Microsoft Office PowerPoint</Application>
  <PresentationFormat>Ecrã Panorâmico</PresentationFormat>
  <Paragraphs>166</Paragraphs>
  <Slides>29</Slides>
  <Notes>29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29</vt:i4>
      </vt:variant>
    </vt:vector>
  </HeadingPairs>
  <TitlesOfParts>
    <vt:vector size="36" baseType="lpstr">
      <vt:lpstr>Impact</vt:lpstr>
      <vt:lpstr>Arial</vt:lpstr>
      <vt:lpstr>Times New Roman</vt:lpstr>
      <vt:lpstr>Arimo</vt:lpstr>
      <vt:lpstr>Calibri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O MAIS IMPORTANTE É:  - DEFINIR, CLARAMENTE, PARA TODOS OS PARTICIPANTES, COMO É QUE SE VAI DESENROLAR O JOGO/SIMUALÇÃO – OS CENÁRIOS, AS REGRAS, OS PAPÉIS;   - ESCLARECER OS OBJECTIVOS DA SIMULAÇÃO OU JOGO;  - ENSAIAR PRIMEIRO ANTES DE APLICAR O JOGO/SIMULAÇÃO;  - DEBATER, NO FINAL DO JOGO/SIMULAÇÃO, OS COMPORTAMENTOS DE CADA UM OU DE CADA GRUPO;  - DEBATER AS APRENDIZAGENS REALIZADAS.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Jogo do Litoral </vt:lpstr>
      <vt:lpstr>Jogo do Litoral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Cristina Câmara</dc:creator>
  <cp:lastModifiedBy>emilia lemos</cp:lastModifiedBy>
  <cp:revision>6</cp:revision>
  <dcterms:created xsi:type="dcterms:W3CDTF">2020-04-23T11:33:31Z</dcterms:created>
  <dcterms:modified xsi:type="dcterms:W3CDTF">2020-05-03T18:49:48Z</dcterms:modified>
</cp:coreProperties>
</file>