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39" autoAdjust="0"/>
    <p:restoredTop sz="96224" autoAdjust="0"/>
  </p:normalViewPr>
  <p:slideViewPr>
    <p:cSldViewPr snapToGrid="0">
      <p:cViewPr varScale="1">
        <p:scale>
          <a:sx n="57" d="100"/>
          <a:sy n="57" d="100"/>
        </p:scale>
        <p:origin x="770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A9CDC4-6F1A-47E6-B1B9-A9BDC470F5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 de título do Modelo Global</a:t>
            </a:r>
            <a:endParaRPr lang="en-GB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3105AFB-09DB-49CC-88E2-B512EFAE5A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de subtítulo do Modelo Global</a:t>
            </a:r>
            <a:endParaRPr lang="en-GB"/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1C071E1A-5347-4F1A-A7BD-12BC2DB5D6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9E16F-E757-449C-A667-2446270E2FE7}" type="datetimeFigureOut">
              <a:rPr lang="en-GB" smtClean="0"/>
              <a:t>02/03/2022</a:t>
            </a:fld>
            <a:endParaRPr lang="en-GB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C3163241-787E-4928-8F8C-7671CEFAB8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5D9062CE-5E56-43E4-A558-43ADEAC83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54655-61AD-4C5C-9500-5A4374DB7406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0186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FBB0B9-53E0-46D9-96C1-31AC33AB52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GB"/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768F1017-613E-43F1-AF9C-827AA600BB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GB"/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12EE1B17-B705-49BC-9446-62C47175E5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9E16F-E757-449C-A667-2446270E2FE7}" type="datetimeFigureOut">
              <a:rPr lang="en-GB" smtClean="0"/>
              <a:t>02/03/2022</a:t>
            </a:fld>
            <a:endParaRPr lang="en-GB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51E3B8FA-93E7-4481-933B-2446EDC76C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B7FFD9DF-10FE-4224-B286-619D087EF1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54655-61AD-4C5C-9500-5A4374DB7406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5300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3A4F280-CC59-440B-A8B8-6DD5F619E6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  <a:endParaRPr lang="en-GB"/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2AB636C6-A613-4244-BE3B-C1D75236B5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GB"/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BCA30097-D938-4DF1-A8F5-81F9646A05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9E16F-E757-449C-A667-2446270E2FE7}" type="datetimeFigureOut">
              <a:rPr lang="en-GB" smtClean="0"/>
              <a:t>02/03/2022</a:t>
            </a:fld>
            <a:endParaRPr lang="en-GB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F0F98F42-86B7-4160-A0C9-40EBE4E59E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E80C8A38-8EB6-4B0C-BACC-49F8EE8362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54655-61AD-4C5C-9500-5A4374DB7406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6584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F3DB75C-802C-4129-81F2-87DC67882F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GB"/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DF231BF0-EF86-4EAF-A2D5-846C48F16D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GB"/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6E672133-229A-4C49-BC7C-C368CBA773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9E16F-E757-449C-A667-2446270E2FE7}" type="datetimeFigureOut">
              <a:rPr lang="en-GB" smtClean="0"/>
              <a:t>02/03/2022</a:t>
            </a:fld>
            <a:endParaRPr lang="en-GB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57D7F282-F4FB-4899-BAD8-D2B6ECA759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1FA3BA70-4E8A-42EB-9EB5-3FD1876CF3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54655-61AD-4C5C-9500-5A4374DB7406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6092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48F079-93C6-46F1-A3FF-E231E9D1A2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 de título do Modelo Global</a:t>
            </a:r>
            <a:endParaRPr lang="en-GB"/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50ADFF2B-3674-423F-97F8-50C24E6DE6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71D2B0B2-C1B8-4C32-AD75-18BD471B31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9E16F-E757-449C-A667-2446270E2FE7}" type="datetimeFigureOut">
              <a:rPr lang="en-GB" smtClean="0"/>
              <a:t>02/03/2022</a:t>
            </a:fld>
            <a:endParaRPr lang="en-GB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BF55584A-927B-4001-9AC6-788C76338A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CA72AC1B-2912-4710-9786-C18EE6232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54655-61AD-4C5C-9500-5A4374DB7406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1239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A9A09B-6911-4847-972D-03B85AEE61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GB"/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BEB3E364-A7DB-4229-81D7-214CBE81E5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GB"/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2AA6BB1B-28BF-4922-8B6B-5FE4472968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GB"/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9ED68E27-6A7F-4C58-B6D1-7119B2FE65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9E16F-E757-449C-A667-2446270E2FE7}" type="datetimeFigureOut">
              <a:rPr lang="en-GB" smtClean="0"/>
              <a:t>02/03/2022</a:t>
            </a:fld>
            <a:endParaRPr lang="en-GB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C9256500-CEE5-4D10-BFC6-E70ED4CCE0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A689601D-C207-4718-83DA-A3E8256B66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54655-61AD-4C5C-9500-5A4374DB7406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3740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2E631A-9C98-4292-9A8A-61AE45DFD9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  <a:endParaRPr lang="en-GB"/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8D5C48A8-C7A3-45F5-9571-9D6B2DC933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BC0191D7-42E0-43D0-8033-6B90CBE740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GB"/>
          </a:p>
        </p:txBody>
      </p:sp>
      <p:sp>
        <p:nvSpPr>
          <p:cNvPr id="5" name="Marcador de Posição do Texto 4">
            <a:extLst>
              <a:ext uri="{FF2B5EF4-FFF2-40B4-BE49-F238E27FC236}">
                <a16:creationId xmlns:a16="http://schemas.microsoft.com/office/drawing/2014/main" id="{231B4343-0518-4A41-92F2-62C91BF982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6" name="Marcador de Posição de Conteúdo 5">
            <a:extLst>
              <a:ext uri="{FF2B5EF4-FFF2-40B4-BE49-F238E27FC236}">
                <a16:creationId xmlns:a16="http://schemas.microsoft.com/office/drawing/2014/main" id="{01FD99F0-723F-4D96-AFA5-CA60D8F695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GB"/>
          </a:p>
        </p:txBody>
      </p:sp>
      <p:sp>
        <p:nvSpPr>
          <p:cNvPr id="7" name="Marcador de Posição da Data 6">
            <a:extLst>
              <a:ext uri="{FF2B5EF4-FFF2-40B4-BE49-F238E27FC236}">
                <a16:creationId xmlns:a16="http://schemas.microsoft.com/office/drawing/2014/main" id="{FE636B50-551D-4514-9912-4A345A866E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9E16F-E757-449C-A667-2446270E2FE7}" type="datetimeFigureOut">
              <a:rPr lang="en-GB" smtClean="0"/>
              <a:t>02/03/2022</a:t>
            </a:fld>
            <a:endParaRPr lang="en-GB"/>
          </a:p>
        </p:txBody>
      </p:sp>
      <p:sp>
        <p:nvSpPr>
          <p:cNvPr id="8" name="Marcador de Posição do Rodapé 7">
            <a:extLst>
              <a:ext uri="{FF2B5EF4-FFF2-40B4-BE49-F238E27FC236}">
                <a16:creationId xmlns:a16="http://schemas.microsoft.com/office/drawing/2014/main" id="{61BFCE5D-62CE-4AEB-9DE2-B0ADE8CDA6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Marcador de Posição do Número do Diapositivo 8">
            <a:extLst>
              <a:ext uri="{FF2B5EF4-FFF2-40B4-BE49-F238E27FC236}">
                <a16:creationId xmlns:a16="http://schemas.microsoft.com/office/drawing/2014/main" id="{9582AD84-ADE8-4EF0-9089-6067514BDE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54655-61AD-4C5C-9500-5A4374DB7406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4694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78D449-ACC7-49BC-9A28-519D1326FF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GB"/>
          </a:p>
        </p:txBody>
      </p:sp>
      <p:sp>
        <p:nvSpPr>
          <p:cNvPr id="3" name="Marcador de Posição da Data 2">
            <a:extLst>
              <a:ext uri="{FF2B5EF4-FFF2-40B4-BE49-F238E27FC236}">
                <a16:creationId xmlns:a16="http://schemas.microsoft.com/office/drawing/2014/main" id="{04D6961F-4406-42B4-8358-38EADA98D1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9E16F-E757-449C-A667-2446270E2FE7}" type="datetimeFigureOut">
              <a:rPr lang="en-GB" smtClean="0"/>
              <a:t>02/03/2022</a:t>
            </a:fld>
            <a:endParaRPr lang="en-GB"/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81933C1A-37F9-407C-B44A-A8F59BFAE6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4C52E415-3537-46EF-9A41-451274F3F4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54655-61AD-4C5C-9500-5A4374DB7406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3185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>
            <a:extLst>
              <a:ext uri="{FF2B5EF4-FFF2-40B4-BE49-F238E27FC236}">
                <a16:creationId xmlns:a16="http://schemas.microsoft.com/office/drawing/2014/main" id="{BFA36E64-B777-40D0-9F59-676F46B952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9E16F-E757-449C-A667-2446270E2FE7}" type="datetimeFigureOut">
              <a:rPr lang="en-GB" smtClean="0"/>
              <a:t>02/03/2022</a:t>
            </a:fld>
            <a:endParaRPr lang="en-GB"/>
          </a:p>
        </p:txBody>
      </p:sp>
      <p:sp>
        <p:nvSpPr>
          <p:cNvPr id="3" name="Marcador de Posição do Rodapé 2">
            <a:extLst>
              <a:ext uri="{FF2B5EF4-FFF2-40B4-BE49-F238E27FC236}">
                <a16:creationId xmlns:a16="http://schemas.microsoft.com/office/drawing/2014/main" id="{C4EE6ABA-0323-4EFF-BA36-452AE1DBF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44B49406-9C3F-4BB9-93C6-892215398E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54655-61AD-4C5C-9500-5A4374DB7406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4015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C96459-C122-4871-8ED9-B7EF8811D7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  <a:endParaRPr lang="en-GB"/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9FEC5F58-BC5F-4F1C-8924-98C15AB7F3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GB"/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6310B6CE-DF10-45C7-B0CC-D08B970EF8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DCA61A94-71D1-4858-BD5B-10EEFACB5C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9E16F-E757-449C-A667-2446270E2FE7}" type="datetimeFigureOut">
              <a:rPr lang="en-GB" smtClean="0"/>
              <a:t>02/03/2022</a:t>
            </a:fld>
            <a:endParaRPr lang="en-GB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7B9BAF6A-CF73-45E0-ABD4-AC0E80F10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995954B9-D4DD-477A-AB05-0F09195826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54655-61AD-4C5C-9500-5A4374DB7406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4980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2A73F2-5696-491F-BA68-35F9E0EF99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  <a:endParaRPr lang="en-GB"/>
          </a:p>
        </p:txBody>
      </p:sp>
      <p:sp>
        <p:nvSpPr>
          <p:cNvPr id="3" name="Marcador de Posição da Imagem 2">
            <a:extLst>
              <a:ext uri="{FF2B5EF4-FFF2-40B4-BE49-F238E27FC236}">
                <a16:creationId xmlns:a16="http://schemas.microsoft.com/office/drawing/2014/main" id="{158A2F85-F533-4F18-966E-A7EF3031A4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62CC6F03-F73E-407A-BE0C-60D5DE6947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EF87132F-A6EB-4FFD-AB5A-09A3809C3E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9E16F-E757-449C-A667-2446270E2FE7}" type="datetimeFigureOut">
              <a:rPr lang="en-GB" smtClean="0"/>
              <a:t>02/03/2022</a:t>
            </a:fld>
            <a:endParaRPr lang="en-GB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50C787FB-69F4-4BEC-889E-E92050097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26B16A76-EC3F-47B4-ACBE-5D5A37922D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54655-61AD-4C5C-9500-5A4374DB7406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8709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>
            <a:extLst>
              <a:ext uri="{FF2B5EF4-FFF2-40B4-BE49-F238E27FC236}">
                <a16:creationId xmlns:a16="http://schemas.microsoft.com/office/drawing/2014/main" id="{BF1C023D-F0AB-4904-A4E5-9509B03BB7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en-GB"/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3F0513B7-1280-49C4-A7FF-D7E4AC13EA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GB"/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3EF97BDB-4773-45F9-A942-520D1C21A1C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79E16F-E757-449C-A667-2446270E2FE7}" type="datetimeFigureOut">
              <a:rPr lang="en-GB" smtClean="0"/>
              <a:t>02/03/2022</a:t>
            </a:fld>
            <a:endParaRPr lang="en-GB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CDA9F59A-6AEA-43C3-AC12-3482B25BB3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9800AF19-B552-46CD-904E-A2C3839DC7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D54655-61AD-4C5C-9500-5A4374DB7406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1578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B5F8FB9-93B9-4832-A062-85E1B6A5AF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magem 4" descr="Uma imagem com mapa&#10;&#10;Descrição gerada automaticamente">
            <a:extLst>
              <a:ext uri="{FF2B5EF4-FFF2-40B4-BE49-F238E27FC236}">
                <a16:creationId xmlns:a16="http://schemas.microsoft.com/office/drawing/2014/main" id="{DB0611EA-EEB7-4E3A-BCB2-31D2A8987FF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 b="7880"/>
          <a:stretch/>
        </p:blipFill>
        <p:spPr>
          <a:xfrm>
            <a:off x="1669474" y="10"/>
            <a:ext cx="10522527" cy="6857990"/>
          </a:xfrm>
          <a:custGeom>
            <a:avLst/>
            <a:gdLst/>
            <a:ahLst/>
            <a:cxnLst/>
            <a:rect l="l" t="t" r="r" b="b"/>
            <a:pathLst>
              <a:path w="10522527" h="6858000">
                <a:moveTo>
                  <a:pt x="2882142" y="0"/>
                </a:moveTo>
                <a:lnTo>
                  <a:pt x="10522527" y="0"/>
                </a:lnTo>
                <a:lnTo>
                  <a:pt x="10522527" y="6858000"/>
                </a:lnTo>
                <a:lnTo>
                  <a:pt x="80697" y="6858000"/>
                </a:lnTo>
                <a:lnTo>
                  <a:pt x="37339" y="6516785"/>
                </a:lnTo>
                <a:cubicBezTo>
                  <a:pt x="12648" y="6273664"/>
                  <a:pt x="0" y="6026982"/>
                  <a:pt x="0" y="5777347"/>
                </a:cubicBezTo>
                <a:cubicBezTo>
                  <a:pt x="0" y="3530630"/>
                  <a:pt x="1024495" y="1523197"/>
                  <a:pt x="2631803" y="196728"/>
                </a:cubicBezTo>
                <a:close/>
              </a:path>
            </a:pathLst>
          </a:custGeom>
        </p:spPr>
      </p:pic>
      <p:sp>
        <p:nvSpPr>
          <p:cNvPr id="12" name="Arc 11">
            <a:extLst>
              <a:ext uri="{FF2B5EF4-FFF2-40B4-BE49-F238E27FC236}">
                <a16:creationId xmlns:a16="http://schemas.microsoft.com/office/drawing/2014/main" id="{F37E8EB2-7BE0-4F3D-921C-F4E9C2C149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427715">
            <a:off x="1108520" y="775849"/>
            <a:ext cx="2987899" cy="2987899"/>
          </a:xfrm>
          <a:prstGeom prst="arc">
            <a:avLst>
              <a:gd name="adj1" fmla="val 16200000"/>
              <a:gd name="adj2" fmla="val 2287352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E77AE46B-A945-4A7E-9911-903176079D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742" y="5649686"/>
            <a:ext cx="546100" cy="5461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5C37F695-9AA3-4406-9D64-782AA4B72C85}"/>
              </a:ext>
            </a:extLst>
          </p:cNvPr>
          <p:cNvSpPr txBox="1"/>
          <p:nvPr/>
        </p:nvSpPr>
        <p:spPr>
          <a:xfrm>
            <a:off x="55817" y="1110942"/>
            <a:ext cx="2844780" cy="769441"/>
          </a:xfrm>
          <a:custGeom>
            <a:avLst/>
            <a:gdLst>
              <a:gd name="connsiteX0" fmla="*/ 0 w 2844780"/>
              <a:gd name="connsiteY0" fmla="*/ 0 h 769441"/>
              <a:gd name="connsiteX1" fmla="*/ 568956 w 2844780"/>
              <a:gd name="connsiteY1" fmla="*/ 0 h 769441"/>
              <a:gd name="connsiteX2" fmla="*/ 1194808 w 2844780"/>
              <a:gd name="connsiteY2" fmla="*/ 0 h 769441"/>
              <a:gd name="connsiteX3" fmla="*/ 1820659 w 2844780"/>
              <a:gd name="connsiteY3" fmla="*/ 0 h 769441"/>
              <a:gd name="connsiteX4" fmla="*/ 2844780 w 2844780"/>
              <a:gd name="connsiteY4" fmla="*/ 0 h 769441"/>
              <a:gd name="connsiteX5" fmla="*/ 2844780 w 2844780"/>
              <a:gd name="connsiteY5" fmla="*/ 384721 h 769441"/>
              <a:gd name="connsiteX6" fmla="*/ 2844780 w 2844780"/>
              <a:gd name="connsiteY6" fmla="*/ 769441 h 769441"/>
              <a:gd name="connsiteX7" fmla="*/ 2275824 w 2844780"/>
              <a:gd name="connsiteY7" fmla="*/ 769441 h 769441"/>
              <a:gd name="connsiteX8" fmla="*/ 1735316 w 2844780"/>
              <a:gd name="connsiteY8" fmla="*/ 769441 h 769441"/>
              <a:gd name="connsiteX9" fmla="*/ 1166360 w 2844780"/>
              <a:gd name="connsiteY9" fmla="*/ 769441 h 769441"/>
              <a:gd name="connsiteX10" fmla="*/ 654299 w 2844780"/>
              <a:gd name="connsiteY10" fmla="*/ 769441 h 769441"/>
              <a:gd name="connsiteX11" fmla="*/ 0 w 2844780"/>
              <a:gd name="connsiteY11" fmla="*/ 769441 h 769441"/>
              <a:gd name="connsiteX12" fmla="*/ 0 w 2844780"/>
              <a:gd name="connsiteY12" fmla="*/ 377026 h 769441"/>
              <a:gd name="connsiteX13" fmla="*/ 0 w 2844780"/>
              <a:gd name="connsiteY13" fmla="*/ 0 h 7694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844780" h="769441" extrusionOk="0">
                <a:moveTo>
                  <a:pt x="0" y="0"/>
                </a:moveTo>
                <a:cubicBezTo>
                  <a:pt x="158098" y="-36392"/>
                  <a:pt x="294751" y="47888"/>
                  <a:pt x="568956" y="0"/>
                </a:cubicBezTo>
                <a:cubicBezTo>
                  <a:pt x="843161" y="-47888"/>
                  <a:pt x="959430" y="37562"/>
                  <a:pt x="1194808" y="0"/>
                </a:cubicBezTo>
                <a:cubicBezTo>
                  <a:pt x="1430186" y="-37562"/>
                  <a:pt x="1669533" y="9117"/>
                  <a:pt x="1820659" y="0"/>
                </a:cubicBezTo>
                <a:cubicBezTo>
                  <a:pt x="1971785" y="-9117"/>
                  <a:pt x="2623110" y="10072"/>
                  <a:pt x="2844780" y="0"/>
                </a:cubicBezTo>
                <a:cubicBezTo>
                  <a:pt x="2882122" y="109312"/>
                  <a:pt x="2818905" y="192631"/>
                  <a:pt x="2844780" y="384721"/>
                </a:cubicBezTo>
                <a:cubicBezTo>
                  <a:pt x="2870655" y="576811"/>
                  <a:pt x="2802349" y="651060"/>
                  <a:pt x="2844780" y="769441"/>
                </a:cubicBezTo>
                <a:cubicBezTo>
                  <a:pt x="2585605" y="823998"/>
                  <a:pt x="2467335" y="740615"/>
                  <a:pt x="2275824" y="769441"/>
                </a:cubicBezTo>
                <a:cubicBezTo>
                  <a:pt x="2084313" y="798267"/>
                  <a:pt x="1887257" y="754917"/>
                  <a:pt x="1735316" y="769441"/>
                </a:cubicBezTo>
                <a:cubicBezTo>
                  <a:pt x="1583375" y="783965"/>
                  <a:pt x="1333367" y="753667"/>
                  <a:pt x="1166360" y="769441"/>
                </a:cubicBezTo>
                <a:cubicBezTo>
                  <a:pt x="999353" y="785215"/>
                  <a:pt x="898794" y="722292"/>
                  <a:pt x="654299" y="769441"/>
                </a:cubicBezTo>
                <a:cubicBezTo>
                  <a:pt x="409804" y="816590"/>
                  <a:pt x="263832" y="742098"/>
                  <a:pt x="0" y="769441"/>
                </a:cubicBezTo>
                <a:cubicBezTo>
                  <a:pt x="-15961" y="677690"/>
                  <a:pt x="27985" y="455878"/>
                  <a:pt x="0" y="377026"/>
                </a:cubicBezTo>
                <a:cubicBezTo>
                  <a:pt x="-27985" y="298175"/>
                  <a:pt x="4442" y="155172"/>
                  <a:pt x="0" y="0"/>
                </a:cubicBezTo>
                <a:close/>
              </a:path>
            </a:pathLst>
          </a:custGeom>
          <a:noFill/>
          <a:ln>
            <a:noFill/>
            <a:extLst>
              <a:ext uri="{C807C97D-BFC1-408E-A445-0C87EB9F89A2}">
                <ask:lineSketchStyleProps xmlns:ask="http://schemas.microsoft.com/office/drawing/2018/sketchyshapes" sd="391296803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pt-PT" sz="44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Exercício 1</a:t>
            </a:r>
          </a:p>
        </p:txBody>
      </p:sp>
    </p:spTree>
    <p:extLst>
      <p:ext uri="{BB962C8B-B14F-4D97-AF65-F5344CB8AC3E}">
        <p14:creationId xmlns:p14="http://schemas.microsoft.com/office/powerpoint/2010/main" val="2238719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Uma imagem com mapa&#10;&#10;Descrição gerada automaticamente">
            <a:extLst>
              <a:ext uri="{FF2B5EF4-FFF2-40B4-BE49-F238E27FC236}">
                <a16:creationId xmlns:a16="http://schemas.microsoft.com/office/drawing/2014/main" id="{DB0611EA-EEB7-4E3A-BCB2-31D2A8987F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000" y="533173"/>
            <a:ext cx="6528749" cy="461950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0C8C8029-182C-4BAB-B170-8BB7E84B8C87}"/>
              </a:ext>
            </a:extLst>
          </p:cNvPr>
          <p:cNvSpPr txBox="1"/>
          <p:nvPr/>
        </p:nvSpPr>
        <p:spPr>
          <a:xfrm>
            <a:off x="6990956" y="317848"/>
            <a:ext cx="5101652" cy="5362815"/>
          </a:xfrm>
          <a:custGeom>
            <a:avLst/>
            <a:gdLst>
              <a:gd name="connsiteX0" fmla="*/ 0 w 5101652"/>
              <a:gd name="connsiteY0" fmla="*/ 0 h 5362815"/>
              <a:gd name="connsiteX1" fmla="*/ 515834 w 5101652"/>
              <a:gd name="connsiteY1" fmla="*/ 0 h 5362815"/>
              <a:gd name="connsiteX2" fmla="*/ 980651 w 5101652"/>
              <a:gd name="connsiteY2" fmla="*/ 0 h 5362815"/>
              <a:gd name="connsiteX3" fmla="*/ 1496485 w 5101652"/>
              <a:gd name="connsiteY3" fmla="*/ 0 h 5362815"/>
              <a:gd name="connsiteX4" fmla="*/ 1910285 w 5101652"/>
              <a:gd name="connsiteY4" fmla="*/ 0 h 5362815"/>
              <a:gd name="connsiteX5" fmla="*/ 2579169 w 5101652"/>
              <a:gd name="connsiteY5" fmla="*/ 0 h 5362815"/>
              <a:gd name="connsiteX6" fmla="*/ 2992969 w 5101652"/>
              <a:gd name="connsiteY6" fmla="*/ 0 h 5362815"/>
              <a:gd name="connsiteX7" fmla="*/ 3508803 w 5101652"/>
              <a:gd name="connsiteY7" fmla="*/ 0 h 5362815"/>
              <a:gd name="connsiteX8" fmla="*/ 4075653 w 5101652"/>
              <a:gd name="connsiteY8" fmla="*/ 0 h 5362815"/>
              <a:gd name="connsiteX9" fmla="*/ 4489454 w 5101652"/>
              <a:gd name="connsiteY9" fmla="*/ 0 h 5362815"/>
              <a:gd name="connsiteX10" fmla="*/ 5101652 w 5101652"/>
              <a:gd name="connsiteY10" fmla="*/ 0 h 5362815"/>
              <a:gd name="connsiteX11" fmla="*/ 5101652 w 5101652"/>
              <a:gd name="connsiteY11" fmla="*/ 434984 h 5362815"/>
              <a:gd name="connsiteX12" fmla="*/ 5101652 w 5101652"/>
              <a:gd name="connsiteY12" fmla="*/ 1138109 h 5362815"/>
              <a:gd name="connsiteX13" fmla="*/ 5101652 w 5101652"/>
              <a:gd name="connsiteY13" fmla="*/ 1680349 h 5362815"/>
              <a:gd name="connsiteX14" fmla="*/ 5101652 w 5101652"/>
              <a:gd name="connsiteY14" fmla="*/ 2115333 h 5362815"/>
              <a:gd name="connsiteX15" fmla="*/ 5101652 w 5101652"/>
              <a:gd name="connsiteY15" fmla="*/ 2818457 h 5362815"/>
              <a:gd name="connsiteX16" fmla="*/ 5101652 w 5101652"/>
              <a:gd name="connsiteY16" fmla="*/ 3467954 h 5362815"/>
              <a:gd name="connsiteX17" fmla="*/ 5101652 w 5101652"/>
              <a:gd name="connsiteY17" fmla="*/ 4117450 h 5362815"/>
              <a:gd name="connsiteX18" fmla="*/ 5101652 w 5101652"/>
              <a:gd name="connsiteY18" fmla="*/ 4552434 h 5362815"/>
              <a:gd name="connsiteX19" fmla="*/ 5101652 w 5101652"/>
              <a:gd name="connsiteY19" fmla="*/ 5362815 h 5362815"/>
              <a:gd name="connsiteX20" fmla="*/ 4636835 w 5101652"/>
              <a:gd name="connsiteY20" fmla="*/ 5362815 h 5362815"/>
              <a:gd name="connsiteX21" fmla="*/ 4172018 w 5101652"/>
              <a:gd name="connsiteY21" fmla="*/ 5362815 h 5362815"/>
              <a:gd name="connsiteX22" fmla="*/ 3707200 w 5101652"/>
              <a:gd name="connsiteY22" fmla="*/ 5362815 h 5362815"/>
              <a:gd name="connsiteX23" fmla="*/ 3293400 w 5101652"/>
              <a:gd name="connsiteY23" fmla="*/ 5362815 h 5362815"/>
              <a:gd name="connsiteX24" fmla="*/ 2624517 w 5101652"/>
              <a:gd name="connsiteY24" fmla="*/ 5362815 h 5362815"/>
              <a:gd name="connsiteX25" fmla="*/ 2006650 w 5101652"/>
              <a:gd name="connsiteY25" fmla="*/ 5362815 h 5362815"/>
              <a:gd name="connsiteX26" fmla="*/ 1541833 w 5101652"/>
              <a:gd name="connsiteY26" fmla="*/ 5362815 h 5362815"/>
              <a:gd name="connsiteX27" fmla="*/ 872949 w 5101652"/>
              <a:gd name="connsiteY27" fmla="*/ 5362815 h 5362815"/>
              <a:gd name="connsiteX28" fmla="*/ 0 w 5101652"/>
              <a:gd name="connsiteY28" fmla="*/ 5362815 h 5362815"/>
              <a:gd name="connsiteX29" fmla="*/ 0 w 5101652"/>
              <a:gd name="connsiteY29" fmla="*/ 4874203 h 5362815"/>
              <a:gd name="connsiteX30" fmla="*/ 0 w 5101652"/>
              <a:gd name="connsiteY30" fmla="*/ 4385591 h 5362815"/>
              <a:gd name="connsiteX31" fmla="*/ 0 w 5101652"/>
              <a:gd name="connsiteY31" fmla="*/ 3736094 h 5362815"/>
              <a:gd name="connsiteX32" fmla="*/ 0 w 5101652"/>
              <a:gd name="connsiteY32" fmla="*/ 3086598 h 5362815"/>
              <a:gd name="connsiteX33" fmla="*/ 0 w 5101652"/>
              <a:gd name="connsiteY33" fmla="*/ 2651614 h 5362815"/>
              <a:gd name="connsiteX34" fmla="*/ 0 w 5101652"/>
              <a:gd name="connsiteY34" fmla="*/ 2163002 h 5362815"/>
              <a:gd name="connsiteX35" fmla="*/ 0 w 5101652"/>
              <a:gd name="connsiteY35" fmla="*/ 1728018 h 5362815"/>
              <a:gd name="connsiteX36" fmla="*/ 0 w 5101652"/>
              <a:gd name="connsiteY36" fmla="*/ 1078522 h 5362815"/>
              <a:gd name="connsiteX37" fmla="*/ 0 w 5101652"/>
              <a:gd name="connsiteY37" fmla="*/ 536281 h 5362815"/>
              <a:gd name="connsiteX38" fmla="*/ 0 w 5101652"/>
              <a:gd name="connsiteY38" fmla="*/ 0 h 53628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5101652" h="5362815" extrusionOk="0">
                <a:moveTo>
                  <a:pt x="0" y="0"/>
                </a:moveTo>
                <a:cubicBezTo>
                  <a:pt x="202724" y="-11946"/>
                  <a:pt x="285955" y="9264"/>
                  <a:pt x="515834" y="0"/>
                </a:cubicBezTo>
                <a:cubicBezTo>
                  <a:pt x="745713" y="-9264"/>
                  <a:pt x="800452" y="55117"/>
                  <a:pt x="980651" y="0"/>
                </a:cubicBezTo>
                <a:cubicBezTo>
                  <a:pt x="1160850" y="-55117"/>
                  <a:pt x="1345749" y="22506"/>
                  <a:pt x="1496485" y="0"/>
                </a:cubicBezTo>
                <a:cubicBezTo>
                  <a:pt x="1647221" y="-22506"/>
                  <a:pt x="1734492" y="42344"/>
                  <a:pt x="1910285" y="0"/>
                </a:cubicBezTo>
                <a:cubicBezTo>
                  <a:pt x="2086078" y="-42344"/>
                  <a:pt x="2362741" y="29764"/>
                  <a:pt x="2579169" y="0"/>
                </a:cubicBezTo>
                <a:cubicBezTo>
                  <a:pt x="2795597" y="-29764"/>
                  <a:pt x="2880120" y="49399"/>
                  <a:pt x="2992969" y="0"/>
                </a:cubicBezTo>
                <a:cubicBezTo>
                  <a:pt x="3105818" y="-49399"/>
                  <a:pt x="3304525" y="35305"/>
                  <a:pt x="3508803" y="0"/>
                </a:cubicBezTo>
                <a:cubicBezTo>
                  <a:pt x="3713081" y="-35305"/>
                  <a:pt x="3802349" y="25656"/>
                  <a:pt x="4075653" y="0"/>
                </a:cubicBezTo>
                <a:cubicBezTo>
                  <a:pt x="4348957" y="-25656"/>
                  <a:pt x="4341890" y="44236"/>
                  <a:pt x="4489454" y="0"/>
                </a:cubicBezTo>
                <a:cubicBezTo>
                  <a:pt x="4637018" y="-44236"/>
                  <a:pt x="4890743" y="6000"/>
                  <a:pt x="5101652" y="0"/>
                </a:cubicBezTo>
                <a:cubicBezTo>
                  <a:pt x="5145774" y="89104"/>
                  <a:pt x="5068117" y="248195"/>
                  <a:pt x="5101652" y="434984"/>
                </a:cubicBezTo>
                <a:cubicBezTo>
                  <a:pt x="5135187" y="621773"/>
                  <a:pt x="5063470" y="889472"/>
                  <a:pt x="5101652" y="1138109"/>
                </a:cubicBezTo>
                <a:cubicBezTo>
                  <a:pt x="5139834" y="1386747"/>
                  <a:pt x="5056490" y="1444420"/>
                  <a:pt x="5101652" y="1680349"/>
                </a:cubicBezTo>
                <a:cubicBezTo>
                  <a:pt x="5146814" y="1916278"/>
                  <a:pt x="5063718" y="1927377"/>
                  <a:pt x="5101652" y="2115333"/>
                </a:cubicBezTo>
                <a:cubicBezTo>
                  <a:pt x="5139586" y="2303289"/>
                  <a:pt x="5047666" y="2568903"/>
                  <a:pt x="5101652" y="2818457"/>
                </a:cubicBezTo>
                <a:cubicBezTo>
                  <a:pt x="5155638" y="3068011"/>
                  <a:pt x="5056865" y="3258305"/>
                  <a:pt x="5101652" y="3467954"/>
                </a:cubicBezTo>
                <a:cubicBezTo>
                  <a:pt x="5146439" y="3677603"/>
                  <a:pt x="5031847" y="3844588"/>
                  <a:pt x="5101652" y="4117450"/>
                </a:cubicBezTo>
                <a:cubicBezTo>
                  <a:pt x="5171457" y="4390312"/>
                  <a:pt x="5093000" y="4378745"/>
                  <a:pt x="5101652" y="4552434"/>
                </a:cubicBezTo>
                <a:cubicBezTo>
                  <a:pt x="5110304" y="4726123"/>
                  <a:pt x="5064063" y="5086067"/>
                  <a:pt x="5101652" y="5362815"/>
                </a:cubicBezTo>
                <a:cubicBezTo>
                  <a:pt x="4908373" y="5413986"/>
                  <a:pt x="4760949" y="5316031"/>
                  <a:pt x="4636835" y="5362815"/>
                </a:cubicBezTo>
                <a:cubicBezTo>
                  <a:pt x="4512721" y="5409599"/>
                  <a:pt x="4343974" y="5345945"/>
                  <a:pt x="4172018" y="5362815"/>
                </a:cubicBezTo>
                <a:cubicBezTo>
                  <a:pt x="4000062" y="5379685"/>
                  <a:pt x="3853553" y="5321558"/>
                  <a:pt x="3707200" y="5362815"/>
                </a:cubicBezTo>
                <a:cubicBezTo>
                  <a:pt x="3560847" y="5404072"/>
                  <a:pt x="3415116" y="5327193"/>
                  <a:pt x="3293400" y="5362815"/>
                </a:cubicBezTo>
                <a:cubicBezTo>
                  <a:pt x="3171684" y="5398437"/>
                  <a:pt x="2936715" y="5311092"/>
                  <a:pt x="2624517" y="5362815"/>
                </a:cubicBezTo>
                <a:cubicBezTo>
                  <a:pt x="2312319" y="5414538"/>
                  <a:pt x="2224631" y="5294322"/>
                  <a:pt x="2006650" y="5362815"/>
                </a:cubicBezTo>
                <a:cubicBezTo>
                  <a:pt x="1788669" y="5431308"/>
                  <a:pt x="1726267" y="5357874"/>
                  <a:pt x="1541833" y="5362815"/>
                </a:cubicBezTo>
                <a:cubicBezTo>
                  <a:pt x="1357399" y="5367756"/>
                  <a:pt x="1177083" y="5312062"/>
                  <a:pt x="872949" y="5362815"/>
                </a:cubicBezTo>
                <a:cubicBezTo>
                  <a:pt x="568815" y="5413568"/>
                  <a:pt x="176995" y="5335965"/>
                  <a:pt x="0" y="5362815"/>
                </a:cubicBezTo>
                <a:cubicBezTo>
                  <a:pt x="-38400" y="5136411"/>
                  <a:pt x="18717" y="5080221"/>
                  <a:pt x="0" y="4874203"/>
                </a:cubicBezTo>
                <a:cubicBezTo>
                  <a:pt x="-18717" y="4668185"/>
                  <a:pt x="32617" y="4508810"/>
                  <a:pt x="0" y="4385591"/>
                </a:cubicBezTo>
                <a:cubicBezTo>
                  <a:pt x="-32617" y="4262372"/>
                  <a:pt x="6644" y="4042881"/>
                  <a:pt x="0" y="3736094"/>
                </a:cubicBezTo>
                <a:cubicBezTo>
                  <a:pt x="-6644" y="3429307"/>
                  <a:pt x="62616" y="3300012"/>
                  <a:pt x="0" y="3086598"/>
                </a:cubicBezTo>
                <a:cubicBezTo>
                  <a:pt x="-62616" y="2873184"/>
                  <a:pt x="44186" y="2797938"/>
                  <a:pt x="0" y="2651614"/>
                </a:cubicBezTo>
                <a:cubicBezTo>
                  <a:pt x="-44186" y="2505290"/>
                  <a:pt x="42742" y="2357710"/>
                  <a:pt x="0" y="2163002"/>
                </a:cubicBezTo>
                <a:cubicBezTo>
                  <a:pt x="-42742" y="1968294"/>
                  <a:pt x="52000" y="1870771"/>
                  <a:pt x="0" y="1728018"/>
                </a:cubicBezTo>
                <a:cubicBezTo>
                  <a:pt x="-52000" y="1585265"/>
                  <a:pt x="51905" y="1219809"/>
                  <a:pt x="0" y="1078522"/>
                </a:cubicBezTo>
                <a:cubicBezTo>
                  <a:pt x="-51905" y="937235"/>
                  <a:pt x="58436" y="715628"/>
                  <a:pt x="0" y="536281"/>
                </a:cubicBezTo>
                <a:cubicBezTo>
                  <a:pt x="-58436" y="356934"/>
                  <a:pt x="54929" y="216392"/>
                  <a:pt x="0" y="0"/>
                </a:cubicBezTo>
                <a:close/>
              </a:path>
            </a:pathLst>
          </a:custGeom>
          <a:noFill/>
          <a:ln w="38100">
            <a:noFill/>
            <a:prstDash val="lgDashDot"/>
            <a:extLst>
              <a:ext uri="{C807C97D-BFC1-408E-A445-0C87EB9F89A2}">
                <ask:lineSketchStyleProps xmlns:ask="http://schemas.microsoft.com/office/drawing/2018/sketchyshapes" sd="2179157794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marL="400050" marR="0" lvl="0" indent="-4000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AutoNum type="romanUcPeriod"/>
            </a:pPr>
            <a:r>
              <a:rPr lang="pt-PT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Localização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pt-PT" sz="1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pt-PT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Assinala</a:t>
            </a:r>
            <a:r>
              <a:rPr lang="pt-P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no mapa </a:t>
            </a:r>
            <a:r>
              <a:rPr lang="pt-PT" sz="20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Portugal</a:t>
            </a:r>
            <a:r>
              <a:rPr lang="pt-P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com um </a:t>
            </a:r>
            <a:r>
              <a:rPr lang="pt-PT" sz="3200" b="1" dirty="0">
                <a:solidFill>
                  <a:srgbClr val="FF99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X</a:t>
            </a:r>
            <a:r>
              <a:rPr lang="pt-P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pt-PT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Assinala</a:t>
            </a:r>
            <a:r>
              <a:rPr lang="pt-P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no mapa a </a:t>
            </a:r>
            <a:r>
              <a:rPr lang="pt-PT" sz="20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península Ibérica </a:t>
            </a:r>
            <a:r>
              <a:rPr lang="pt-P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  </a:t>
            </a:r>
          </a:p>
          <a:p>
            <a:pPr marR="0" lv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pt-PT" sz="20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</a:t>
            </a:r>
            <a:r>
              <a:rPr lang="pt-P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.</a:t>
            </a:r>
          </a:p>
          <a:p>
            <a:pPr marR="0" lv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3. </a:t>
            </a:r>
            <a:r>
              <a:rPr lang="en-GB" sz="2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Escreve</a:t>
            </a: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no </a:t>
            </a:r>
            <a:r>
              <a:rPr lang="en-GB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mapa</a:t>
            </a: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os</a:t>
            </a: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seguintes</a:t>
            </a: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elementos</a:t>
            </a: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</a:p>
          <a:p>
            <a:pPr marL="355600"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a) </a:t>
            </a:r>
            <a:r>
              <a:rPr lang="en-GB" sz="20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oceano</a:t>
            </a: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Atlântico</a:t>
            </a: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</a:t>
            </a:r>
          </a:p>
          <a:p>
            <a:pPr marL="355600"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b) mar </a:t>
            </a:r>
            <a:r>
              <a:rPr lang="en-GB" sz="20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Mediterraneo</a:t>
            </a: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</a:t>
            </a:r>
          </a:p>
          <a:p>
            <a:pPr marL="355600"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c) Lisboa;</a:t>
            </a:r>
          </a:p>
          <a:p>
            <a:pPr marL="355600"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d) Madrid;</a:t>
            </a:r>
          </a:p>
          <a:p>
            <a:pPr marL="355600"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e) Paris.</a:t>
            </a:r>
          </a:p>
          <a:p>
            <a:pPr marL="355600"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GB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2000" b="1" dirty="0">
                <a:latin typeface="Calibri" panose="020F0502020204030204" pitchFamily="34" charset="0"/>
                <a:cs typeface="Arial" panose="020B0604020202020204" pitchFamily="34" charset="0"/>
              </a:rPr>
              <a:t>4. </a:t>
            </a:r>
            <a:r>
              <a:rPr lang="en-GB" sz="2000" b="1" dirty="0" err="1">
                <a:latin typeface="Calibri" panose="020F0502020204030204" pitchFamily="34" charset="0"/>
                <a:cs typeface="Arial" panose="020B0604020202020204" pitchFamily="34" charset="0"/>
              </a:rPr>
              <a:t>Desenha</a:t>
            </a:r>
            <a:r>
              <a:rPr lang="en-GB" sz="2000" b="1" dirty="0"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Calibri" panose="020F0502020204030204" pitchFamily="34" charset="0"/>
                <a:cs typeface="Arial" panose="020B0604020202020204" pitchFamily="34" charset="0"/>
              </a:rPr>
              <a:t>uma</a:t>
            </a:r>
            <a:r>
              <a:rPr lang="en-GB" sz="2000" dirty="0">
                <a:latin typeface="Calibri" panose="020F0502020204030204" pitchFamily="34" charset="0"/>
                <a:cs typeface="Arial" panose="020B0604020202020204" pitchFamily="34" charset="0"/>
              </a:rPr>
              <a:t> rosa dos </a:t>
            </a:r>
            <a:r>
              <a:rPr lang="en-GB" sz="2000" dirty="0" err="1">
                <a:latin typeface="Calibri" panose="020F0502020204030204" pitchFamily="34" charset="0"/>
                <a:cs typeface="Arial" panose="020B0604020202020204" pitchFamily="34" charset="0"/>
              </a:rPr>
              <a:t>ventos</a:t>
            </a:r>
            <a:r>
              <a:rPr lang="en-GB" sz="2000" dirty="0">
                <a:latin typeface="Calibri" panose="020F0502020204030204" pitchFamily="34" charset="0"/>
                <a:cs typeface="Arial" panose="020B0604020202020204" pitchFamily="34" charset="0"/>
              </a:rPr>
              <a:t> no </a:t>
            </a:r>
            <a:r>
              <a:rPr lang="en-GB" sz="2000" dirty="0" err="1">
                <a:latin typeface="Calibri" panose="020F0502020204030204" pitchFamily="34" charset="0"/>
                <a:cs typeface="Arial" panose="020B0604020202020204" pitchFamily="34" charset="0"/>
              </a:rPr>
              <a:t>mapa</a:t>
            </a:r>
            <a:r>
              <a:rPr lang="en-GB" sz="2000" dirty="0">
                <a:latin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GB" sz="2000" dirty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Forma livre: Forma 1">
            <a:extLst>
              <a:ext uri="{FF2B5EF4-FFF2-40B4-BE49-F238E27FC236}">
                <a16:creationId xmlns:a16="http://schemas.microsoft.com/office/drawing/2014/main" id="{9AB9FEB6-E29F-413C-BD47-961022227679}"/>
              </a:ext>
            </a:extLst>
          </p:cNvPr>
          <p:cNvSpPr/>
          <p:nvPr/>
        </p:nvSpPr>
        <p:spPr>
          <a:xfrm>
            <a:off x="7456789" y="1964745"/>
            <a:ext cx="498850" cy="415636"/>
          </a:xfrm>
          <a:custGeom>
            <a:avLst/>
            <a:gdLst>
              <a:gd name="connsiteX0" fmla="*/ 0 w 498850"/>
              <a:gd name="connsiteY0" fmla="*/ 166254 h 415636"/>
              <a:gd name="connsiteX1" fmla="*/ 0 w 498850"/>
              <a:gd name="connsiteY1" fmla="*/ 166254 h 415636"/>
              <a:gd name="connsiteX2" fmla="*/ 11875 w 498850"/>
              <a:gd name="connsiteY2" fmla="*/ 368135 h 415636"/>
              <a:gd name="connsiteX3" fmla="*/ 35626 w 498850"/>
              <a:gd name="connsiteY3" fmla="*/ 403761 h 415636"/>
              <a:gd name="connsiteX4" fmla="*/ 427512 w 498850"/>
              <a:gd name="connsiteY4" fmla="*/ 415636 h 415636"/>
              <a:gd name="connsiteX5" fmla="*/ 451262 w 498850"/>
              <a:gd name="connsiteY5" fmla="*/ 380010 h 415636"/>
              <a:gd name="connsiteX6" fmla="*/ 463137 w 498850"/>
              <a:gd name="connsiteY6" fmla="*/ 344384 h 415636"/>
              <a:gd name="connsiteX7" fmla="*/ 486888 w 498850"/>
              <a:gd name="connsiteY7" fmla="*/ 296883 h 415636"/>
              <a:gd name="connsiteX8" fmla="*/ 498763 w 498850"/>
              <a:gd name="connsiteY8" fmla="*/ 249382 h 415636"/>
              <a:gd name="connsiteX9" fmla="*/ 285008 w 498850"/>
              <a:gd name="connsiteY9" fmla="*/ 95002 h 415636"/>
              <a:gd name="connsiteX10" fmla="*/ 237506 w 498850"/>
              <a:gd name="connsiteY10" fmla="*/ 59376 h 415636"/>
              <a:gd name="connsiteX11" fmla="*/ 201880 w 498850"/>
              <a:gd name="connsiteY11" fmla="*/ 47501 h 415636"/>
              <a:gd name="connsiteX12" fmla="*/ 142504 w 498850"/>
              <a:gd name="connsiteY12" fmla="*/ 0 h 415636"/>
              <a:gd name="connsiteX13" fmla="*/ 59376 w 498850"/>
              <a:gd name="connsiteY13" fmla="*/ 11875 h 415636"/>
              <a:gd name="connsiteX14" fmla="*/ 47501 w 498850"/>
              <a:gd name="connsiteY14" fmla="*/ 47501 h 415636"/>
              <a:gd name="connsiteX15" fmla="*/ 35626 w 498850"/>
              <a:gd name="connsiteY15" fmla="*/ 95002 h 415636"/>
              <a:gd name="connsiteX16" fmla="*/ 0 w 498850"/>
              <a:gd name="connsiteY16" fmla="*/ 166254 h 4156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98850" h="415636">
                <a:moveTo>
                  <a:pt x="0" y="166254"/>
                </a:moveTo>
                <a:lnTo>
                  <a:pt x="0" y="166254"/>
                </a:lnTo>
                <a:cubicBezTo>
                  <a:pt x="3958" y="233548"/>
                  <a:pt x="1875" y="301471"/>
                  <a:pt x="11875" y="368135"/>
                </a:cubicBezTo>
                <a:cubicBezTo>
                  <a:pt x="13992" y="382250"/>
                  <a:pt x="21446" y="402140"/>
                  <a:pt x="35626" y="403761"/>
                </a:cubicBezTo>
                <a:cubicBezTo>
                  <a:pt x="165469" y="418600"/>
                  <a:pt x="296883" y="411678"/>
                  <a:pt x="427512" y="415636"/>
                </a:cubicBezTo>
                <a:cubicBezTo>
                  <a:pt x="435429" y="403761"/>
                  <a:pt x="444879" y="392776"/>
                  <a:pt x="451262" y="380010"/>
                </a:cubicBezTo>
                <a:cubicBezTo>
                  <a:pt x="456860" y="368814"/>
                  <a:pt x="458206" y="355890"/>
                  <a:pt x="463137" y="344384"/>
                </a:cubicBezTo>
                <a:cubicBezTo>
                  <a:pt x="470110" y="328113"/>
                  <a:pt x="478971" y="312717"/>
                  <a:pt x="486888" y="296883"/>
                </a:cubicBezTo>
                <a:cubicBezTo>
                  <a:pt x="490846" y="281049"/>
                  <a:pt x="498763" y="265703"/>
                  <a:pt x="498763" y="249382"/>
                </a:cubicBezTo>
                <a:cubicBezTo>
                  <a:pt x="498763" y="40729"/>
                  <a:pt x="509761" y="108224"/>
                  <a:pt x="285008" y="95002"/>
                </a:cubicBezTo>
                <a:cubicBezTo>
                  <a:pt x="269174" y="83127"/>
                  <a:pt x="254691" y="69196"/>
                  <a:pt x="237506" y="59376"/>
                </a:cubicBezTo>
                <a:cubicBezTo>
                  <a:pt x="226638" y="53166"/>
                  <a:pt x="211655" y="55321"/>
                  <a:pt x="201880" y="47501"/>
                </a:cubicBezTo>
                <a:cubicBezTo>
                  <a:pt x="125145" y="-13887"/>
                  <a:pt x="232051" y="29848"/>
                  <a:pt x="142504" y="0"/>
                </a:cubicBezTo>
                <a:cubicBezTo>
                  <a:pt x="114795" y="3958"/>
                  <a:pt x="84412" y="-643"/>
                  <a:pt x="59376" y="11875"/>
                </a:cubicBezTo>
                <a:cubicBezTo>
                  <a:pt x="48180" y="17473"/>
                  <a:pt x="50940" y="35465"/>
                  <a:pt x="47501" y="47501"/>
                </a:cubicBezTo>
                <a:cubicBezTo>
                  <a:pt x="43017" y="63194"/>
                  <a:pt x="42055" y="80001"/>
                  <a:pt x="35626" y="95002"/>
                </a:cubicBezTo>
                <a:cubicBezTo>
                  <a:pt x="5288" y="165791"/>
                  <a:pt x="5938" y="154379"/>
                  <a:pt x="0" y="166254"/>
                </a:cubicBezTo>
                <a:close/>
              </a:path>
            </a:pathLst>
          </a:cu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pic>
        <p:nvPicPr>
          <p:cNvPr id="1026" name="Picture 2" descr="Write pencil writing clip art free clipart images - WikiClipArt">
            <a:extLst>
              <a:ext uri="{FF2B5EF4-FFF2-40B4-BE49-F238E27FC236}">
                <a16:creationId xmlns:a16="http://schemas.microsoft.com/office/drawing/2014/main" id="{7F07F9EA-19BF-46E3-A52E-9B15F73392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52657" flipH="1">
            <a:off x="9457170" y="-138166"/>
            <a:ext cx="825719" cy="1187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E6CAE627-7249-4548-8829-CA584D462F59}"/>
              </a:ext>
            </a:extLst>
          </p:cNvPr>
          <p:cNvSpPr txBox="1"/>
          <p:nvPr/>
        </p:nvSpPr>
        <p:spPr>
          <a:xfrm>
            <a:off x="222389" y="5479890"/>
            <a:ext cx="11747222" cy="4070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68288" marR="0" lvl="0" indent="-268288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2000" b="1" dirty="0">
                <a:latin typeface="Calibri" panose="020F0502020204030204" pitchFamily="34" charset="0"/>
                <a:cs typeface="Arial" panose="020B0604020202020204" pitchFamily="34" charset="0"/>
              </a:rPr>
              <a:t>5. </a:t>
            </a:r>
            <a:r>
              <a:rPr lang="en-GB" sz="2000" b="1" dirty="0" err="1">
                <a:latin typeface="Calibri" panose="020F0502020204030204" pitchFamily="34" charset="0"/>
                <a:cs typeface="Arial" panose="020B0604020202020204" pitchFamily="34" charset="0"/>
              </a:rPr>
              <a:t>Assinala</a:t>
            </a:r>
            <a:r>
              <a:rPr lang="en-GB" sz="2000" b="1" dirty="0"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2000" dirty="0">
                <a:latin typeface="Calibri" panose="020F0502020204030204" pitchFamily="34" charset="0"/>
                <a:cs typeface="Arial" panose="020B0604020202020204" pitchFamily="34" charset="0"/>
              </a:rPr>
              <a:t>no </a:t>
            </a:r>
            <a:r>
              <a:rPr lang="en-GB" sz="2000" dirty="0" err="1">
                <a:latin typeface="Calibri" panose="020F0502020204030204" pitchFamily="34" charset="0"/>
                <a:cs typeface="Arial" panose="020B0604020202020204" pitchFamily="34" charset="0"/>
              </a:rPr>
              <a:t>mapa</a:t>
            </a:r>
            <a:r>
              <a:rPr lang="en-GB" sz="2000" dirty="0"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Calibri" panose="020F0502020204030204" pitchFamily="34" charset="0"/>
                <a:cs typeface="Arial" panose="020B0604020202020204" pitchFamily="34" charset="0"/>
              </a:rPr>
              <a:t>duas</a:t>
            </a:r>
            <a:r>
              <a:rPr lang="en-GB" sz="2000" dirty="0"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Calibri" panose="020F0502020204030204" pitchFamily="34" charset="0"/>
                <a:cs typeface="Arial" panose="020B0604020202020204" pitchFamily="34" charset="0"/>
              </a:rPr>
              <a:t>ilhas</a:t>
            </a:r>
            <a:r>
              <a:rPr lang="en-GB" sz="2000" dirty="0"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Calibri" panose="020F0502020204030204" pitchFamily="34" charset="0"/>
                <a:cs typeface="Arial" panose="020B0604020202020204" pitchFamily="34" charset="0"/>
              </a:rPr>
              <a:t>situadas</a:t>
            </a:r>
            <a:r>
              <a:rPr lang="en-GB" sz="2000" dirty="0">
                <a:latin typeface="Calibri" panose="020F0502020204030204" pitchFamily="34" charset="0"/>
                <a:cs typeface="Arial" panose="020B0604020202020204" pitchFamily="34" charset="0"/>
              </a:rPr>
              <a:t> no mar </a:t>
            </a:r>
            <a:r>
              <a:rPr lang="en-GB" sz="2000" dirty="0" err="1">
                <a:latin typeface="Calibri" panose="020F0502020204030204" pitchFamily="34" charset="0"/>
                <a:cs typeface="Arial" panose="020B0604020202020204" pitchFamily="34" charset="0"/>
              </a:rPr>
              <a:t>Mediterrâneo</a:t>
            </a:r>
            <a:r>
              <a:rPr lang="en-GB" sz="2000" dirty="0"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Calibri" panose="020F0502020204030204" pitchFamily="34" charset="0"/>
                <a:cs typeface="Arial" panose="020B0604020202020204" pitchFamily="34" charset="0"/>
              </a:rPr>
              <a:t>localizadas</a:t>
            </a:r>
            <a:r>
              <a:rPr lang="en-GB" sz="2000" dirty="0">
                <a:latin typeface="Calibri" panose="020F0502020204030204" pitchFamily="34" charset="0"/>
                <a:cs typeface="Arial" panose="020B0604020202020204" pitchFamily="34" charset="0"/>
              </a:rPr>
              <a:t> a Este da </a:t>
            </a:r>
            <a:r>
              <a:rPr lang="en-GB" sz="2000" dirty="0" err="1">
                <a:latin typeface="Calibri" panose="020F0502020204030204" pitchFamily="34" charset="0"/>
                <a:cs typeface="Arial" panose="020B0604020202020204" pitchFamily="34" charset="0"/>
              </a:rPr>
              <a:t>península</a:t>
            </a:r>
            <a:r>
              <a:rPr lang="en-GB" sz="2000" dirty="0"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Calibri" panose="020F0502020204030204" pitchFamily="34" charset="0"/>
                <a:cs typeface="Arial" panose="020B0604020202020204" pitchFamily="34" charset="0"/>
              </a:rPr>
              <a:t>Ibérica</a:t>
            </a:r>
            <a:r>
              <a:rPr lang="en-GB" sz="2000" dirty="0">
                <a:latin typeface="Calibri" panose="020F0502020204030204" pitchFamily="34" charset="0"/>
                <a:cs typeface="Arial" panose="020B0604020202020204" pitchFamily="34" charset="0"/>
              </a:rPr>
              <a:t> com           .</a:t>
            </a:r>
            <a:endParaRPr lang="pt-PT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" name="Forma livre: Forma 7">
            <a:extLst>
              <a:ext uri="{FF2B5EF4-FFF2-40B4-BE49-F238E27FC236}">
                <a16:creationId xmlns:a16="http://schemas.microsoft.com/office/drawing/2014/main" id="{3D0AC157-A997-42EE-952F-07ED1C0689FA}"/>
              </a:ext>
            </a:extLst>
          </p:cNvPr>
          <p:cNvSpPr/>
          <p:nvPr/>
        </p:nvSpPr>
        <p:spPr>
          <a:xfrm>
            <a:off x="11220449" y="5387312"/>
            <a:ext cx="498850" cy="415636"/>
          </a:xfrm>
          <a:custGeom>
            <a:avLst/>
            <a:gdLst>
              <a:gd name="connsiteX0" fmla="*/ 0 w 498850"/>
              <a:gd name="connsiteY0" fmla="*/ 166254 h 415636"/>
              <a:gd name="connsiteX1" fmla="*/ 0 w 498850"/>
              <a:gd name="connsiteY1" fmla="*/ 166254 h 415636"/>
              <a:gd name="connsiteX2" fmla="*/ 11875 w 498850"/>
              <a:gd name="connsiteY2" fmla="*/ 368135 h 415636"/>
              <a:gd name="connsiteX3" fmla="*/ 35626 w 498850"/>
              <a:gd name="connsiteY3" fmla="*/ 403761 h 415636"/>
              <a:gd name="connsiteX4" fmla="*/ 427512 w 498850"/>
              <a:gd name="connsiteY4" fmla="*/ 415636 h 415636"/>
              <a:gd name="connsiteX5" fmla="*/ 451262 w 498850"/>
              <a:gd name="connsiteY5" fmla="*/ 380010 h 415636"/>
              <a:gd name="connsiteX6" fmla="*/ 463137 w 498850"/>
              <a:gd name="connsiteY6" fmla="*/ 344384 h 415636"/>
              <a:gd name="connsiteX7" fmla="*/ 486888 w 498850"/>
              <a:gd name="connsiteY7" fmla="*/ 296883 h 415636"/>
              <a:gd name="connsiteX8" fmla="*/ 498763 w 498850"/>
              <a:gd name="connsiteY8" fmla="*/ 249382 h 415636"/>
              <a:gd name="connsiteX9" fmla="*/ 285008 w 498850"/>
              <a:gd name="connsiteY9" fmla="*/ 95002 h 415636"/>
              <a:gd name="connsiteX10" fmla="*/ 237506 w 498850"/>
              <a:gd name="connsiteY10" fmla="*/ 59376 h 415636"/>
              <a:gd name="connsiteX11" fmla="*/ 201880 w 498850"/>
              <a:gd name="connsiteY11" fmla="*/ 47501 h 415636"/>
              <a:gd name="connsiteX12" fmla="*/ 142504 w 498850"/>
              <a:gd name="connsiteY12" fmla="*/ 0 h 415636"/>
              <a:gd name="connsiteX13" fmla="*/ 59376 w 498850"/>
              <a:gd name="connsiteY13" fmla="*/ 11875 h 415636"/>
              <a:gd name="connsiteX14" fmla="*/ 47501 w 498850"/>
              <a:gd name="connsiteY14" fmla="*/ 47501 h 415636"/>
              <a:gd name="connsiteX15" fmla="*/ 35626 w 498850"/>
              <a:gd name="connsiteY15" fmla="*/ 95002 h 415636"/>
              <a:gd name="connsiteX16" fmla="*/ 0 w 498850"/>
              <a:gd name="connsiteY16" fmla="*/ 166254 h 4156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98850" h="415636">
                <a:moveTo>
                  <a:pt x="0" y="166254"/>
                </a:moveTo>
                <a:lnTo>
                  <a:pt x="0" y="166254"/>
                </a:lnTo>
                <a:cubicBezTo>
                  <a:pt x="3958" y="233548"/>
                  <a:pt x="1875" y="301471"/>
                  <a:pt x="11875" y="368135"/>
                </a:cubicBezTo>
                <a:cubicBezTo>
                  <a:pt x="13992" y="382250"/>
                  <a:pt x="21446" y="402140"/>
                  <a:pt x="35626" y="403761"/>
                </a:cubicBezTo>
                <a:cubicBezTo>
                  <a:pt x="165469" y="418600"/>
                  <a:pt x="296883" y="411678"/>
                  <a:pt x="427512" y="415636"/>
                </a:cubicBezTo>
                <a:cubicBezTo>
                  <a:pt x="435429" y="403761"/>
                  <a:pt x="444879" y="392776"/>
                  <a:pt x="451262" y="380010"/>
                </a:cubicBezTo>
                <a:cubicBezTo>
                  <a:pt x="456860" y="368814"/>
                  <a:pt x="458206" y="355890"/>
                  <a:pt x="463137" y="344384"/>
                </a:cubicBezTo>
                <a:cubicBezTo>
                  <a:pt x="470110" y="328113"/>
                  <a:pt x="478971" y="312717"/>
                  <a:pt x="486888" y="296883"/>
                </a:cubicBezTo>
                <a:cubicBezTo>
                  <a:pt x="490846" y="281049"/>
                  <a:pt x="498763" y="265703"/>
                  <a:pt x="498763" y="249382"/>
                </a:cubicBezTo>
                <a:cubicBezTo>
                  <a:pt x="498763" y="40729"/>
                  <a:pt x="509761" y="108224"/>
                  <a:pt x="285008" y="95002"/>
                </a:cubicBezTo>
                <a:cubicBezTo>
                  <a:pt x="269174" y="83127"/>
                  <a:pt x="254691" y="69196"/>
                  <a:pt x="237506" y="59376"/>
                </a:cubicBezTo>
                <a:cubicBezTo>
                  <a:pt x="226638" y="53166"/>
                  <a:pt x="211655" y="55321"/>
                  <a:pt x="201880" y="47501"/>
                </a:cubicBezTo>
                <a:cubicBezTo>
                  <a:pt x="125145" y="-13887"/>
                  <a:pt x="232051" y="29848"/>
                  <a:pt x="142504" y="0"/>
                </a:cubicBezTo>
                <a:cubicBezTo>
                  <a:pt x="114795" y="3958"/>
                  <a:pt x="84412" y="-643"/>
                  <a:pt x="59376" y="11875"/>
                </a:cubicBezTo>
                <a:cubicBezTo>
                  <a:pt x="48180" y="17473"/>
                  <a:pt x="50940" y="35465"/>
                  <a:pt x="47501" y="47501"/>
                </a:cubicBezTo>
                <a:cubicBezTo>
                  <a:pt x="43017" y="63194"/>
                  <a:pt x="42055" y="80001"/>
                  <a:pt x="35626" y="95002"/>
                </a:cubicBezTo>
                <a:cubicBezTo>
                  <a:pt x="5288" y="165791"/>
                  <a:pt x="5938" y="154379"/>
                  <a:pt x="0" y="166254"/>
                </a:cubicBezTo>
                <a:close/>
              </a:path>
            </a:pathLst>
          </a:custGeom>
          <a:noFill/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49823041-CE00-4243-8EBC-86E8A31B01BB}"/>
              </a:ext>
            </a:extLst>
          </p:cNvPr>
          <p:cNvSpPr txBox="1"/>
          <p:nvPr/>
        </p:nvSpPr>
        <p:spPr>
          <a:xfrm>
            <a:off x="231000" y="5802948"/>
            <a:ext cx="11961000" cy="9339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68288" marR="0" lvl="0" indent="-268288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2000" b="1" dirty="0">
                <a:latin typeface="Calibri" panose="020F0502020204030204" pitchFamily="34" charset="0"/>
                <a:cs typeface="Arial" panose="020B0604020202020204" pitchFamily="34" charset="0"/>
              </a:rPr>
              <a:t>6. </a:t>
            </a:r>
            <a:r>
              <a:rPr lang="en-GB" sz="2000" b="1" dirty="0" err="1">
                <a:latin typeface="Calibri" panose="020F0502020204030204" pitchFamily="34" charset="0"/>
                <a:cs typeface="Arial" panose="020B0604020202020204" pitchFamily="34" charset="0"/>
              </a:rPr>
              <a:t>Assinala</a:t>
            </a:r>
            <a:r>
              <a:rPr lang="en-GB" sz="2000" b="1" dirty="0"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2000" dirty="0">
                <a:latin typeface="Calibri" panose="020F0502020204030204" pitchFamily="34" charset="0"/>
                <a:cs typeface="Arial" panose="020B0604020202020204" pitchFamily="34" charset="0"/>
              </a:rPr>
              <a:t>no </a:t>
            </a:r>
            <a:r>
              <a:rPr lang="en-GB" sz="2000" dirty="0" err="1">
                <a:latin typeface="Calibri" panose="020F0502020204030204" pitchFamily="34" charset="0"/>
                <a:cs typeface="Arial" panose="020B0604020202020204" pitchFamily="34" charset="0"/>
              </a:rPr>
              <a:t>mapa</a:t>
            </a:r>
            <a:r>
              <a:rPr lang="en-GB" sz="2000" dirty="0">
                <a:latin typeface="Calibri" panose="020F0502020204030204" pitchFamily="34" charset="0"/>
                <a:cs typeface="Arial" panose="020B0604020202020204" pitchFamily="34" charset="0"/>
              </a:rPr>
              <a:t>, com um </a:t>
            </a:r>
            <a:r>
              <a:rPr lang="pt-PT" sz="32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X </a:t>
            </a:r>
            <a:r>
              <a:rPr lang="pt-PT" sz="3200" b="1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X</a:t>
            </a:r>
            <a:r>
              <a:rPr lang="en-GB" sz="2000" dirty="0">
                <a:latin typeface="Calibri" panose="020F0502020204030204" pitchFamily="34" charset="0"/>
                <a:cs typeface="Arial" panose="020B0604020202020204" pitchFamily="34" charset="0"/>
              </a:rPr>
              <a:t>,  </a:t>
            </a:r>
            <a:r>
              <a:rPr lang="en-GB" sz="2000" dirty="0" err="1">
                <a:latin typeface="Calibri" panose="020F0502020204030204" pitchFamily="34" charset="0"/>
                <a:cs typeface="Arial" panose="020B0604020202020204" pitchFamily="34" charset="0"/>
              </a:rPr>
              <a:t>os</a:t>
            </a:r>
            <a:r>
              <a:rPr lang="en-GB" sz="2000" dirty="0"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Calibri" panose="020F0502020204030204" pitchFamily="34" charset="0"/>
                <a:cs typeface="Arial" panose="020B0604020202020204" pitchFamily="34" charset="0"/>
              </a:rPr>
              <a:t>países</a:t>
            </a:r>
            <a:r>
              <a:rPr lang="en-GB" sz="2000" dirty="0">
                <a:latin typeface="Calibri" panose="020F0502020204030204" pitchFamily="34" charset="0"/>
                <a:cs typeface="Arial" panose="020B0604020202020204" pitchFamily="34" charset="0"/>
              </a:rPr>
              <a:t> da Europa que </a:t>
            </a:r>
            <a:r>
              <a:rPr lang="en-GB" sz="2000" dirty="0" err="1">
                <a:latin typeface="Calibri" panose="020F0502020204030204" pitchFamily="34" charset="0"/>
                <a:cs typeface="Arial" panose="020B0604020202020204" pitchFamily="34" charset="0"/>
              </a:rPr>
              <a:t>apresentem</a:t>
            </a:r>
            <a:r>
              <a:rPr lang="en-GB" sz="2000" dirty="0"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Calibri" panose="020F0502020204030204" pitchFamily="34" charset="0"/>
                <a:cs typeface="Arial" panose="020B0604020202020204" pitchFamily="34" charset="0"/>
              </a:rPr>
              <a:t>simultaneamente</a:t>
            </a:r>
            <a:r>
              <a:rPr lang="en-GB" sz="2000" dirty="0">
                <a:latin typeface="Calibri" panose="020F0502020204030204" pitchFamily="34" charset="0"/>
                <a:cs typeface="Arial" panose="020B0604020202020204" pitchFamily="34" charset="0"/>
              </a:rPr>
              <a:t> as </a:t>
            </a:r>
            <a:r>
              <a:rPr lang="en-GB" sz="2000" dirty="0" err="1">
                <a:latin typeface="Calibri" panose="020F0502020204030204" pitchFamily="34" charset="0"/>
                <a:cs typeface="Arial" panose="020B0604020202020204" pitchFamily="34" charset="0"/>
              </a:rPr>
              <a:t>seguintes</a:t>
            </a:r>
            <a:r>
              <a:rPr lang="en-GB" sz="2000" dirty="0"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Calibri" panose="020F0502020204030204" pitchFamily="34" charset="0"/>
                <a:cs typeface="Arial" panose="020B0604020202020204" pitchFamily="34" charset="0"/>
              </a:rPr>
              <a:t>condições</a:t>
            </a:r>
            <a:r>
              <a:rPr lang="en-GB" sz="2000" dirty="0">
                <a:latin typeface="Calibri" panose="020F0502020204030204" pitchFamily="34" charset="0"/>
                <a:cs typeface="Arial" panose="020B0604020202020204" pitchFamily="34" charset="0"/>
              </a:rPr>
              <a:t> : a) </a:t>
            </a:r>
            <a:r>
              <a:rPr lang="en-GB" sz="2000" dirty="0" err="1">
                <a:latin typeface="Calibri" panose="020F0502020204030204" pitchFamily="34" charset="0"/>
                <a:cs typeface="Arial" panose="020B0604020202020204" pitchFamily="34" charset="0"/>
              </a:rPr>
              <a:t>não</a:t>
            </a:r>
            <a:r>
              <a:rPr lang="en-GB" sz="2000" dirty="0"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Calibri" panose="020F0502020204030204" pitchFamily="34" charset="0"/>
                <a:cs typeface="Arial" panose="020B0604020202020204" pitchFamily="34" charset="0"/>
              </a:rPr>
              <a:t>fazem</a:t>
            </a:r>
            <a:r>
              <a:rPr lang="en-GB" sz="2000" dirty="0"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Calibri" panose="020F0502020204030204" pitchFamily="34" charset="0"/>
                <a:cs typeface="Arial" panose="020B0604020202020204" pitchFamily="34" charset="0"/>
              </a:rPr>
              <a:t>parte</a:t>
            </a:r>
            <a:r>
              <a:rPr lang="en-GB" sz="2000" dirty="0">
                <a:latin typeface="Calibri" panose="020F0502020204030204" pitchFamily="34" charset="0"/>
                <a:cs typeface="Arial" panose="020B0604020202020204" pitchFamily="34" charset="0"/>
              </a:rPr>
              <a:t> da </a:t>
            </a:r>
            <a:r>
              <a:rPr lang="en-GB" sz="2000" dirty="0" err="1">
                <a:latin typeface="Calibri" panose="020F0502020204030204" pitchFamily="34" charset="0"/>
                <a:cs typeface="Arial" panose="020B0604020202020204" pitchFamily="34" charset="0"/>
              </a:rPr>
              <a:t>Eunião</a:t>
            </a:r>
            <a:r>
              <a:rPr lang="en-GB" sz="2000" dirty="0"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Calibri" panose="020F0502020204030204" pitchFamily="34" charset="0"/>
                <a:cs typeface="Arial" panose="020B0604020202020204" pitchFamily="34" charset="0"/>
              </a:rPr>
              <a:t>Europeia</a:t>
            </a:r>
            <a:r>
              <a:rPr lang="en-GB" sz="2000" dirty="0">
                <a:latin typeface="Calibri" panose="020F0502020204030204" pitchFamily="34" charset="0"/>
                <a:cs typeface="Arial" panose="020B0604020202020204" pitchFamily="34" charset="0"/>
              </a:rPr>
              <a:t>;  b) </a:t>
            </a:r>
            <a:r>
              <a:rPr lang="en-GB" sz="2000" dirty="0" err="1">
                <a:latin typeface="Calibri" panose="020F0502020204030204" pitchFamily="34" charset="0"/>
                <a:cs typeface="Arial" panose="020B0604020202020204" pitchFamily="34" charset="0"/>
              </a:rPr>
              <a:t>localizam</a:t>
            </a:r>
            <a:r>
              <a:rPr lang="en-GB" sz="2000" dirty="0">
                <a:latin typeface="Calibri" panose="020F0502020204030204" pitchFamily="34" charset="0"/>
                <a:cs typeface="Arial" panose="020B0604020202020204" pitchFamily="34" charset="0"/>
              </a:rPr>
              <a:t>-se a Norte de Portugal continental.</a:t>
            </a:r>
            <a:endParaRPr lang="pt-PT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81231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Uma imagem com mapa&#10;&#10;Descrição gerada automaticamente">
            <a:extLst>
              <a:ext uri="{FF2B5EF4-FFF2-40B4-BE49-F238E27FC236}">
                <a16:creationId xmlns:a16="http://schemas.microsoft.com/office/drawing/2014/main" id="{DB0611EA-EEB7-4E3A-BCB2-31D2A8987F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138" y="357999"/>
            <a:ext cx="6528749" cy="461950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0C8C8029-182C-4BAB-B170-8BB7E84B8C87}"/>
              </a:ext>
            </a:extLst>
          </p:cNvPr>
          <p:cNvSpPr txBox="1"/>
          <p:nvPr/>
        </p:nvSpPr>
        <p:spPr>
          <a:xfrm>
            <a:off x="7109808" y="357999"/>
            <a:ext cx="4876784" cy="5050422"/>
          </a:xfrm>
          <a:custGeom>
            <a:avLst/>
            <a:gdLst>
              <a:gd name="connsiteX0" fmla="*/ 0 w 4876784"/>
              <a:gd name="connsiteY0" fmla="*/ 0 h 5050422"/>
              <a:gd name="connsiteX1" fmla="*/ 541865 w 4876784"/>
              <a:gd name="connsiteY1" fmla="*/ 0 h 5050422"/>
              <a:gd name="connsiteX2" fmla="*/ 1181265 w 4876784"/>
              <a:gd name="connsiteY2" fmla="*/ 0 h 5050422"/>
              <a:gd name="connsiteX3" fmla="*/ 1771898 w 4876784"/>
              <a:gd name="connsiteY3" fmla="*/ 0 h 5050422"/>
              <a:gd name="connsiteX4" fmla="*/ 2264995 w 4876784"/>
              <a:gd name="connsiteY4" fmla="*/ 0 h 5050422"/>
              <a:gd name="connsiteX5" fmla="*/ 2806860 w 4876784"/>
              <a:gd name="connsiteY5" fmla="*/ 0 h 5050422"/>
              <a:gd name="connsiteX6" fmla="*/ 3348725 w 4876784"/>
              <a:gd name="connsiteY6" fmla="*/ 0 h 5050422"/>
              <a:gd name="connsiteX7" fmla="*/ 3744286 w 4876784"/>
              <a:gd name="connsiteY7" fmla="*/ 0 h 5050422"/>
              <a:gd name="connsiteX8" fmla="*/ 4139848 w 4876784"/>
              <a:gd name="connsiteY8" fmla="*/ 0 h 5050422"/>
              <a:gd name="connsiteX9" fmla="*/ 4876784 w 4876784"/>
              <a:gd name="connsiteY9" fmla="*/ 0 h 5050422"/>
              <a:gd name="connsiteX10" fmla="*/ 4876784 w 4876784"/>
              <a:gd name="connsiteY10" fmla="*/ 460150 h 5050422"/>
              <a:gd name="connsiteX11" fmla="*/ 4876784 w 4876784"/>
              <a:gd name="connsiteY11" fmla="*/ 970803 h 5050422"/>
              <a:gd name="connsiteX12" fmla="*/ 4876784 w 4876784"/>
              <a:gd name="connsiteY12" fmla="*/ 1430953 h 5050422"/>
              <a:gd name="connsiteX13" fmla="*/ 4876784 w 4876784"/>
              <a:gd name="connsiteY13" fmla="*/ 1992111 h 5050422"/>
              <a:gd name="connsiteX14" fmla="*/ 4876784 w 4876784"/>
              <a:gd name="connsiteY14" fmla="*/ 2502765 h 5050422"/>
              <a:gd name="connsiteX15" fmla="*/ 4876784 w 4876784"/>
              <a:gd name="connsiteY15" fmla="*/ 3164931 h 5050422"/>
              <a:gd name="connsiteX16" fmla="*/ 4876784 w 4876784"/>
              <a:gd name="connsiteY16" fmla="*/ 3726089 h 5050422"/>
              <a:gd name="connsiteX17" fmla="*/ 4876784 w 4876784"/>
              <a:gd name="connsiteY17" fmla="*/ 4186239 h 5050422"/>
              <a:gd name="connsiteX18" fmla="*/ 4876784 w 4876784"/>
              <a:gd name="connsiteY18" fmla="*/ 5050422 h 5050422"/>
              <a:gd name="connsiteX19" fmla="*/ 4237383 w 4876784"/>
              <a:gd name="connsiteY19" fmla="*/ 5050422 h 5050422"/>
              <a:gd name="connsiteX20" fmla="*/ 3744286 w 4876784"/>
              <a:gd name="connsiteY20" fmla="*/ 5050422 h 5050422"/>
              <a:gd name="connsiteX21" fmla="*/ 3153654 w 4876784"/>
              <a:gd name="connsiteY21" fmla="*/ 5050422 h 5050422"/>
              <a:gd name="connsiteX22" fmla="*/ 2563021 w 4876784"/>
              <a:gd name="connsiteY22" fmla="*/ 5050422 h 5050422"/>
              <a:gd name="connsiteX23" fmla="*/ 2069924 w 4876784"/>
              <a:gd name="connsiteY23" fmla="*/ 5050422 h 5050422"/>
              <a:gd name="connsiteX24" fmla="*/ 1625595 w 4876784"/>
              <a:gd name="connsiteY24" fmla="*/ 5050422 h 5050422"/>
              <a:gd name="connsiteX25" fmla="*/ 1034962 w 4876784"/>
              <a:gd name="connsiteY25" fmla="*/ 5050422 h 5050422"/>
              <a:gd name="connsiteX26" fmla="*/ 0 w 4876784"/>
              <a:gd name="connsiteY26" fmla="*/ 5050422 h 5050422"/>
              <a:gd name="connsiteX27" fmla="*/ 0 w 4876784"/>
              <a:gd name="connsiteY27" fmla="*/ 4539768 h 5050422"/>
              <a:gd name="connsiteX28" fmla="*/ 0 w 4876784"/>
              <a:gd name="connsiteY28" fmla="*/ 3877602 h 5050422"/>
              <a:gd name="connsiteX29" fmla="*/ 0 w 4876784"/>
              <a:gd name="connsiteY29" fmla="*/ 3417452 h 5050422"/>
              <a:gd name="connsiteX30" fmla="*/ 0 w 4876784"/>
              <a:gd name="connsiteY30" fmla="*/ 3007807 h 5050422"/>
              <a:gd name="connsiteX31" fmla="*/ 0 w 4876784"/>
              <a:gd name="connsiteY31" fmla="*/ 2396145 h 5050422"/>
              <a:gd name="connsiteX32" fmla="*/ 0 w 4876784"/>
              <a:gd name="connsiteY32" fmla="*/ 1986499 h 5050422"/>
              <a:gd name="connsiteX33" fmla="*/ 0 w 4876784"/>
              <a:gd name="connsiteY33" fmla="*/ 1425341 h 5050422"/>
              <a:gd name="connsiteX34" fmla="*/ 0 w 4876784"/>
              <a:gd name="connsiteY34" fmla="*/ 1015696 h 5050422"/>
              <a:gd name="connsiteX35" fmla="*/ 0 w 4876784"/>
              <a:gd name="connsiteY35" fmla="*/ 0 h 50504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4876784" h="5050422" extrusionOk="0">
                <a:moveTo>
                  <a:pt x="0" y="0"/>
                </a:moveTo>
                <a:cubicBezTo>
                  <a:pt x="222946" y="-22486"/>
                  <a:pt x="303457" y="3"/>
                  <a:pt x="541865" y="0"/>
                </a:cubicBezTo>
                <a:cubicBezTo>
                  <a:pt x="780273" y="-3"/>
                  <a:pt x="914054" y="70928"/>
                  <a:pt x="1181265" y="0"/>
                </a:cubicBezTo>
                <a:cubicBezTo>
                  <a:pt x="1448476" y="-70928"/>
                  <a:pt x="1636665" y="32902"/>
                  <a:pt x="1771898" y="0"/>
                </a:cubicBezTo>
                <a:cubicBezTo>
                  <a:pt x="1907131" y="-32902"/>
                  <a:pt x="2064994" y="9471"/>
                  <a:pt x="2264995" y="0"/>
                </a:cubicBezTo>
                <a:cubicBezTo>
                  <a:pt x="2464996" y="-9471"/>
                  <a:pt x="2555998" y="56688"/>
                  <a:pt x="2806860" y="0"/>
                </a:cubicBezTo>
                <a:cubicBezTo>
                  <a:pt x="3057722" y="-56688"/>
                  <a:pt x="3114064" y="36747"/>
                  <a:pt x="3348725" y="0"/>
                </a:cubicBezTo>
                <a:cubicBezTo>
                  <a:pt x="3583386" y="-36747"/>
                  <a:pt x="3607213" y="21963"/>
                  <a:pt x="3744286" y="0"/>
                </a:cubicBezTo>
                <a:cubicBezTo>
                  <a:pt x="3881359" y="-21963"/>
                  <a:pt x="4032112" y="14088"/>
                  <a:pt x="4139848" y="0"/>
                </a:cubicBezTo>
                <a:cubicBezTo>
                  <a:pt x="4247584" y="-14088"/>
                  <a:pt x="4519253" y="25195"/>
                  <a:pt x="4876784" y="0"/>
                </a:cubicBezTo>
                <a:cubicBezTo>
                  <a:pt x="4878443" y="207665"/>
                  <a:pt x="4866276" y="263680"/>
                  <a:pt x="4876784" y="460150"/>
                </a:cubicBezTo>
                <a:cubicBezTo>
                  <a:pt x="4887292" y="656620"/>
                  <a:pt x="4833019" y="757795"/>
                  <a:pt x="4876784" y="970803"/>
                </a:cubicBezTo>
                <a:cubicBezTo>
                  <a:pt x="4920549" y="1183811"/>
                  <a:pt x="4865027" y="1271483"/>
                  <a:pt x="4876784" y="1430953"/>
                </a:cubicBezTo>
                <a:cubicBezTo>
                  <a:pt x="4888541" y="1590423"/>
                  <a:pt x="4844112" y="1745565"/>
                  <a:pt x="4876784" y="1992111"/>
                </a:cubicBezTo>
                <a:cubicBezTo>
                  <a:pt x="4909456" y="2238657"/>
                  <a:pt x="4831327" y="2318223"/>
                  <a:pt x="4876784" y="2502765"/>
                </a:cubicBezTo>
                <a:cubicBezTo>
                  <a:pt x="4922241" y="2687307"/>
                  <a:pt x="4867105" y="2848687"/>
                  <a:pt x="4876784" y="3164931"/>
                </a:cubicBezTo>
                <a:cubicBezTo>
                  <a:pt x="4886463" y="3481175"/>
                  <a:pt x="4857343" y="3552224"/>
                  <a:pt x="4876784" y="3726089"/>
                </a:cubicBezTo>
                <a:cubicBezTo>
                  <a:pt x="4896225" y="3899954"/>
                  <a:pt x="4869945" y="3975823"/>
                  <a:pt x="4876784" y="4186239"/>
                </a:cubicBezTo>
                <a:cubicBezTo>
                  <a:pt x="4883623" y="4396655"/>
                  <a:pt x="4806580" y="4819434"/>
                  <a:pt x="4876784" y="5050422"/>
                </a:cubicBezTo>
                <a:cubicBezTo>
                  <a:pt x="4690989" y="5074922"/>
                  <a:pt x="4461721" y="5041869"/>
                  <a:pt x="4237383" y="5050422"/>
                </a:cubicBezTo>
                <a:cubicBezTo>
                  <a:pt x="4013045" y="5058975"/>
                  <a:pt x="3936509" y="5040968"/>
                  <a:pt x="3744286" y="5050422"/>
                </a:cubicBezTo>
                <a:cubicBezTo>
                  <a:pt x="3552063" y="5059876"/>
                  <a:pt x="3297473" y="5022385"/>
                  <a:pt x="3153654" y="5050422"/>
                </a:cubicBezTo>
                <a:cubicBezTo>
                  <a:pt x="3009835" y="5078459"/>
                  <a:pt x="2754485" y="5040399"/>
                  <a:pt x="2563021" y="5050422"/>
                </a:cubicBezTo>
                <a:cubicBezTo>
                  <a:pt x="2371557" y="5060445"/>
                  <a:pt x="2281742" y="5018560"/>
                  <a:pt x="2069924" y="5050422"/>
                </a:cubicBezTo>
                <a:cubicBezTo>
                  <a:pt x="1858106" y="5082284"/>
                  <a:pt x="1820176" y="5031891"/>
                  <a:pt x="1625595" y="5050422"/>
                </a:cubicBezTo>
                <a:cubicBezTo>
                  <a:pt x="1431014" y="5068953"/>
                  <a:pt x="1182681" y="4986470"/>
                  <a:pt x="1034962" y="5050422"/>
                </a:cubicBezTo>
                <a:cubicBezTo>
                  <a:pt x="887243" y="5114374"/>
                  <a:pt x="357741" y="4950068"/>
                  <a:pt x="0" y="5050422"/>
                </a:cubicBezTo>
                <a:cubicBezTo>
                  <a:pt x="-7145" y="4844051"/>
                  <a:pt x="22518" y="4678539"/>
                  <a:pt x="0" y="4539768"/>
                </a:cubicBezTo>
                <a:cubicBezTo>
                  <a:pt x="-22518" y="4400997"/>
                  <a:pt x="18137" y="4181424"/>
                  <a:pt x="0" y="3877602"/>
                </a:cubicBezTo>
                <a:cubicBezTo>
                  <a:pt x="-18137" y="3573780"/>
                  <a:pt x="46157" y="3556926"/>
                  <a:pt x="0" y="3417452"/>
                </a:cubicBezTo>
                <a:cubicBezTo>
                  <a:pt x="-46157" y="3277978"/>
                  <a:pt x="41773" y="3158891"/>
                  <a:pt x="0" y="3007807"/>
                </a:cubicBezTo>
                <a:cubicBezTo>
                  <a:pt x="-41773" y="2856723"/>
                  <a:pt x="41998" y="2690721"/>
                  <a:pt x="0" y="2396145"/>
                </a:cubicBezTo>
                <a:cubicBezTo>
                  <a:pt x="-41998" y="2101569"/>
                  <a:pt x="4866" y="2127650"/>
                  <a:pt x="0" y="1986499"/>
                </a:cubicBezTo>
                <a:cubicBezTo>
                  <a:pt x="-4866" y="1845348"/>
                  <a:pt x="64339" y="1623666"/>
                  <a:pt x="0" y="1425341"/>
                </a:cubicBezTo>
                <a:cubicBezTo>
                  <a:pt x="-64339" y="1227016"/>
                  <a:pt x="34179" y="1117876"/>
                  <a:pt x="0" y="1015696"/>
                </a:cubicBezTo>
                <a:cubicBezTo>
                  <a:pt x="-34179" y="913516"/>
                  <a:pt x="13022" y="308304"/>
                  <a:pt x="0" y="0"/>
                </a:cubicBezTo>
                <a:close/>
              </a:path>
            </a:pathLst>
          </a:custGeom>
          <a:noFill/>
          <a:ln w="38100">
            <a:noFill/>
            <a:prstDash val="lgDashDot"/>
            <a:extLst>
              <a:ext uri="{C807C97D-BFC1-408E-A445-0C87EB9F89A2}">
                <ask:lineSketchStyleProps xmlns:ask="http://schemas.microsoft.com/office/drawing/2018/sketchyshapes" sd="394661275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</a:pPr>
            <a:r>
              <a:rPr lang="en-GB" sz="2800" b="1" dirty="0">
                <a:latin typeface="Calibri" panose="020F0502020204030204" pitchFamily="34" charset="0"/>
                <a:cs typeface="Arial" panose="020B0604020202020204" pitchFamily="34" charset="0"/>
              </a:rPr>
              <a:t>II. </a:t>
            </a:r>
            <a:r>
              <a:rPr lang="pt-PT" sz="2800" b="1" dirty="0">
                <a:latin typeface="Calibri" panose="020F0502020204030204" pitchFamily="34" charset="0"/>
                <a:cs typeface="Arial" panose="020B0604020202020204" pitchFamily="34" charset="0"/>
              </a:rPr>
              <a:t>Investiga outro país</a:t>
            </a:r>
          </a:p>
          <a:p>
            <a:pPr>
              <a:lnSpc>
                <a:spcPct val="107000"/>
              </a:lnSpc>
            </a:pPr>
            <a:endParaRPr lang="pt-PT" sz="1400" b="1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pt-PT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Seleciona</a:t>
            </a:r>
            <a:r>
              <a:rPr lang="pt-P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um país da União Europeia que não tenha  linha de costa marítima (Luxemburgo, Áustria, República Checa, Eslováquia, Hungria, Sérvia, Kosovo, Macedónia do Norte,…). 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pt-PT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Investiga </a:t>
            </a:r>
            <a:r>
              <a:rPr lang="pt-P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um pouco sobre esse país. </a:t>
            </a:r>
          </a:p>
          <a:p>
            <a:pPr marL="703263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pt-P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Qual é a sua capital? </a:t>
            </a:r>
          </a:p>
          <a:p>
            <a:pPr marL="703263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pt-P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Que língua falam? </a:t>
            </a:r>
          </a:p>
          <a:p>
            <a:pPr marL="703263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pt-PT" sz="20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Qual é a sua moeda que utilizam?</a:t>
            </a:r>
            <a:endParaRPr lang="pt-PT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703263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pt-P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Quanta população tem? </a:t>
            </a:r>
          </a:p>
          <a:p>
            <a:pPr marL="703263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pt-P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Conheces alguém deste paí</a:t>
            </a:r>
            <a:r>
              <a:rPr lang="pt-PT" sz="20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s?</a:t>
            </a:r>
            <a:r>
              <a:rPr lang="pt-P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</a:p>
          <a:p>
            <a:pPr marL="360363"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pt-PT" sz="20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</a:t>
            </a:r>
            <a:r>
              <a:rPr lang="pt-P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Nota: podem ser pessoas famosas.</a:t>
            </a: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 descr="Country, magnifier, find, location, map, search, world icon - Download on  Iconfinder">
            <a:extLst>
              <a:ext uri="{FF2B5EF4-FFF2-40B4-BE49-F238E27FC236}">
                <a16:creationId xmlns:a16="http://schemas.microsoft.com/office/drawing/2014/main" id="{4887DE7B-D66D-4555-82E3-075CDA7DA3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0E596"/>
              </a:clrFrom>
              <a:clrTo>
                <a:srgbClr val="F0E59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908753">
            <a:off x="10932625" y="-36329"/>
            <a:ext cx="1035880" cy="1035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5C8D94C6-6648-4A25-B106-370144CE2BA9}"/>
              </a:ext>
            </a:extLst>
          </p:cNvPr>
          <p:cNvSpPr txBox="1"/>
          <p:nvPr/>
        </p:nvSpPr>
        <p:spPr>
          <a:xfrm>
            <a:off x="277676" y="5304475"/>
            <a:ext cx="11914323" cy="145450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>
              <a:spcBef>
                <a:spcPts val="0"/>
              </a:spcBef>
              <a:spcAft>
                <a:spcPts val="800"/>
              </a:spcAft>
            </a:pPr>
            <a:r>
              <a:rPr lang="pt-PT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3.  Discute </a:t>
            </a:r>
            <a:r>
              <a:rPr lang="pt-P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 o teu colega como seria viver num país sem linha de costa marítima e </a:t>
            </a:r>
            <a:r>
              <a:rPr lang="pt-PT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elabora</a:t>
            </a:r>
            <a:r>
              <a:rPr lang="pt-P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um pequeno texto sobre as tuas férias de Verão, de acordo com os seguintes elementos. </a:t>
            </a:r>
          </a:p>
          <a:p>
            <a:pPr marL="703263" indent="-342900">
              <a:lnSpc>
                <a:spcPct val="107000"/>
              </a:lnSpc>
              <a:buFont typeface="+mj-lt"/>
              <a:buAutoNum type="alphaUcPeriod"/>
            </a:pPr>
            <a:r>
              <a:rPr lang="en-GB" sz="20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Onde</a:t>
            </a: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 </a:t>
            </a:r>
            <a:r>
              <a:rPr lang="en-GB" sz="20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como</a:t>
            </a: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seriam</a:t>
            </a: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as </a:t>
            </a:r>
            <a:r>
              <a:rPr lang="en-GB" sz="20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tuas</a:t>
            </a: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férias</a:t>
            </a: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?</a:t>
            </a:r>
          </a:p>
          <a:p>
            <a:pPr marL="703263" indent="-342900">
              <a:lnSpc>
                <a:spcPct val="107000"/>
              </a:lnSpc>
              <a:buFont typeface="+mj-lt"/>
              <a:buAutoNum type="alphaUcPeriod"/>
            </a:pPr>
            <a:r>
              <a:rPr lang="en-GB" sz="2000" dirty="0">
                <a:latin typeface="Calibri" panose="020F0502020204030204" pitchFamily="34" charset="0"/>
                <a:cs typeface="Arial" panose="020B0604020202020204" pitchFamily="34" charset="0"/>
              </a:rPr>
              <a:t>Que </a:t>
            </a:r>
            <a:r>
              <a:rPr lang="en-GB" sz="2000" dirty="0" err="1">
                <a:latin typeface="Calibri" panose="020F0502020204030204" pitchFamily="34" charset="0"/>
                <a:cs typeface="Arial" panose="020B0604020202020204" pitchFamily="34" charset="0"/>
              </a:rPr>
              <a:t>atividades</a:t>
            </a:r>
            <a:r>
              <a:rPr lang="en-GB" sz="2000" dirty="0"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Calibri" panose="020F0502020204030204" pitchFamily="34" charset="0"/>
                <a:cs typeface="Arial" panose="020B0604020202020204" pitchFamily="34" charset="0"/>
              </a:rPr>
              <a:t>farias</a:t>
            </a:r>
            <a:r>
              <a:rPr lang="en-GB" sz="2000" dirty="0">
                <a:latin typeface="Calibri" panose="020F0502020204030204" pitchFamily="34" charset="0"/>
                <a:cs typeface="Arial" panose="020B0604020202020204" pitchFamily="34" charset="0"/>
              </a:rPr>
              <a:t>?</a:t>
            </a:r>
            <a:endParaRPr lang="pt-PT" sz="2000" dirty="0"/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1DA6DD13-4B51-475B-A6F6-8D55F280F0C6}"/>
              </a:ext>
            </a:extLst>
          </p:cNvPr>
          <p:cNvSpPr txBox="1"/>
          <p:nvPr/>
        </p:nvSpPr>
        <p:spPr>
          <a:xfrm>
            <a:off x="4483529" y="6022621"/>
            <a:ext cx="6097656" cy="7363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60363">
              <a:lnSpc>
                <a:spcPct val="107000"/>
              </a:lnSpc>
            </a:pP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C. </a:t>
            </a:r>
            <a:r>
              <a:rPr lang="en-GB" sz="2000" dirty="0">
                <a:latin typeface="Calibri" panose="020F0502020204030204" pitchFamily="34" charset="0"/>
                <a:cs typeface="Arial" panose="020B0604020202020204" pitchFamily="34" charset="0"/>
              </a:rPr>
              <a:t>De </a:t>
            </a:r>
            <a:r>
              <a:rPr lang="en-GB" sz="2000" dirty="0" err="1">
                <a:latin typeface="Calibri" panose="020F0502020204030204" pitchFamily="34" charset="0"/>
                <a:cs typeface="Arial" panose="020B0604020202020204" pitchFamily="34" charset="0"/>
              </a:rPr>
              <a:t>onde</a:t>
            </a:r>
            <a:r>
              <a:rPr lang="en-GB" sz="2000" dirty="0"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Calibri" panose="020F0502020204030204" pitchFamily="34" charset="0"/>
                <a:cs typeface="Arial" panose="020B0604020202020204" pitchFamily="34" charset="0"/>
              </a:rPr>
              <a:t>veio</a:t>
            </a:r>
            <a:r>
              <a:rPr lang="en-GB" sz="2000" dirty="0">
                <a:latin typeface="Calibri" panose="020F0502020204030204" pitchFamily="34" charset="0"/>
                <a:cs typeface="Arial" panose="020B0604020202020204" pitchFamily="34" charset="0"/>
              </a:rPr>
              <a:t> o </a:t>
            </a:r>
            <a:r>
              <a:rPr lang="en-GB" sz="2000" dirty="0" err="1">
                <a:latin typeface="Calibri" panose="020F0502020204030204" pitchFamily="34" charset="0"/>
                <a:cs typeface="Arial" panose="020B0604020202020204" pitchFamily="34" charset="0"/>
              </a:rPr>
              <a:t>peixe</a:t>
            </a:r>
            <a:r>
              <a:rPr lang="en-GB" sz="2000" dirty="0">
                <a:latin typeface="Calibri" panose="020F0502020204030204" pitchFamily="34" charset="0"/>
                <a:cs typeface="Arial" panose="020B0604020202020204" pitchFamily="34" charset="0"/>
              </a:rPr>
              <a:t> que </a:t>
            </a:r>
            <a:r>
              <a:rPr lang="en-GB" sz="2000" dirty="0" err="1">
                <a:latin typeface="Calibri" panose="020F0502020204030204" pitchFamily="34" charset="0"/>
                <a:cs typeface="Arial" panose="020B0604020202020204" pitchFamily="34" charset="0"/>
              </a:rPr>
              <a:t>comeste</a:t>
            </a:r>
            <a:r>
              <a:rPr lang="en-GB" sz="2000" dirty="0">
                <a:latin typeface="Calibri" panose="020F0502020204030204" pitchFamily="34" charset="0"/>
                <a:cs typeface="Arial" panose="020B0604020202020204" pitchFamily="34" charset="0"/>
              </a:rPr>
              <a:t>?</a:t>
            </a:r>
            <a:endParaRPr lang="pt-PT" sz="2000" dirty="0"/>
          </a:p>
          <a:p>
            <a:pPr marL="360363">
              <a:lnSpc>
                <a:spcPct val="107000"/>
              </a:lnSpc>
            </a:pP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D. De que </a:t>
            </a:r>
            <a:r>
              <a:rPr lang="en-GB" sz="20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nacionalidade</a:t>
            </a: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são</a:t>
            </a: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os</a:t>
            </a: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teus</a:t>
            </a: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novos</a:t>
            </a: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amigos?</a:t>
            </a:r>
          </a:p>
        </p:txBody>
      </p:sp>
    </p:spTree>
    <p:extLst>
      <p:ext uri="{BB962C8B-B14F-4D97-AF65-F5344CB8AC3E}">
        <p14:creationId xmlns:p14="http://schemas.microsoft.com/office/powerpoint/2010/main" val="428070786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4A11118FE448DF428849EAB9629AA3AD" ma:contentTypeVersion="12" ma:contentTypeDescription="Criar um novo documento." ma:contentTypeScope="" ma:versionID="d54663a36bd66e62f48799f3d186f2c1">
  <xsd:schema xmlns:xsd="http://www.w3.org/2001/XMLSchema" xmlns:xs="http://www.w3.org/2001/XMLSchema" xmlns:p="http://schemas.microsoft.com/office/2006/metadata/properties" xmlns:ns2="d18f4ef9-4259-4650-8b5b-a4a0778f3570" xmlns:ns3="80074ef4-0f25-46ef-8fef-8a4d3a8f0a07" targetNamespace="http://schemas.microsoft.com/office/2006/metadata/properties" ma:root="true" ma:fieldsID="d3bddf31197d0c63c11588ea8834d1dd" ns2:_="" ns3:_="">
    <xsd:import namespace="d18f4ef9-4259-4650-8b5b-a4a0778f3570"/>
    <xsd:import namespace="80074ef4-0f25-46ef-8fef-8a4d3a8f0a0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DateTaken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18f4ef9-4259-4650-8b5b-a4a0778f357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14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074ef4-0f25-46ef-8fef-8a4d3a8f0a07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Partilhado Com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talhes de Partilhado Com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DE5754A-35E0-4FED-BE64-B01099E948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18f4ef9-4259-4650-8b5b-a4a0778f3570"/>
    <ds:schemaRef ds:uri="80074ef4-0f25-46ef-8fef-8a4d3a8f0a0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A89F428-21A2-46ED-9C6D-3AD040B9A75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6815BA1-7731-4E09-94CB-E399EE9B082D}">
  <ds:schemaRefs>
    <ds:schemaRef ds:uri="http://purl.org/dc/dcmitype/"/>
    <ds:schemaRef ds:uri="http://www.w3.org/XML/1998/namespace"/>
    <ds:schemaRef ds:uri="http://purl.org/dc/elements/1.1/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80074ef4-0f25-46ef-8fef-8a4d3a8f0a07"/>
    <ds:schemaRef ds:uri="d18f4ef9-4259-4650-8b5b-a4a0778f3570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285</TotalTime>
  <Words>269</Words>
  <Application>Microsoft Office PowerPoint</Application>
  <PresentationFormat>Ecrã Panorâmico</PresentationFormat>
  <Paragraphs>32</Paragraphs>
  <Slides>3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Patrícia Conceição</dc:creator>
  <cp:lastModifiedBy>Ana Cristina Câmara</cp:lastModifiedBy>
  <cp:revision>15</cp:revision>
  <dcterms:created xsi:type="dcterms:W3CDTF">2021-01-28T16:47:49Z</dcterms:created>
  <dcterms:modified xsi:type="dcterms:W3CDTF">2022-03-02T11:47:27Z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0x0101004A11118FE448DF428849EAB9629AA3AD</vt:lpwstr>
  </property>
</Properties>
</file>