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8" r:id="rId5"/>
    <p:sldId id="269" r:id="rId6"/>
    <p:sldId id="270" r:id="rId7"/>
    <p:sldId id="266" r:id="rId8"/>
    <p:sldId id="262" r:id="rId9"/>
    <p:sldId id="263" r:id="rId10"/>
    <p:sldId id="265" r:id="rId11"/>
    <p:sldId id="267" r:id="rId12"/>
    <p:sldId id="271" r:id="rId13"/>
    <p:sldId id="272" r:id="rId14"/>
  </p:sldIdLst>
  <p:sldSz cx="6858000" cy="9144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2"/>
  </p:normalViewPr>
  <p:slideViewPr>
    <p:cSldViewPr>
      <p:cViewPr varScale="1">
        <p:scale>
          <a:sx n="48" d="100"/>
          <a:sy n="48" d="100"/>
        </p:scale>
        <p:origin x="228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57DED-9EE7-2E4F-8C5D-3F1B714A5DC2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6FBD7-5F0B-B845-8475-1022D8CBB6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536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FBD7-5F0B-B845-8475-1022D8CBB6C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010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7088-EE2B-4EB5-BD89-16523F4BC6BE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842F-7D33-4BF4-94BB-5FC4FF8F1876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1043608"/>
          </a:xfrm>
        </p:spPr>
        <p:txBody>
          <a:bodyPr>
            <a:noAutofit/>
          </a:bodyPr>
          <a:lstStyle/>
          <a:p>
            <a:r>
              <a:rPr lang="pt-PT" sz="3600" b="1" dirty="0">
                <a:highlight>
                  <a:srgbClr val="FFFF00"/>
                </a:highlight>
              </a:rPr>
              <a:t>Jogo da “sardinha enlatada” ou nem tanto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0" y="1763688"/>
            <a:ext cx="6858000" cy="6408712"/>
          </a:xfrm>
        </p:spPr>
        <p:txBody>
          <a:bodyPr>
            <a:normAutofit/>
          </a:bodyPr>
          <a:lstStyle/>
          <a:p>
            <a:r>
              <a:rPr lang="pt-PT" dirty="0"/>
              <a:t>O jogo inicia com um lançamento de dados por equipa. Avança a equipa que obteve o maior número de pintas. Em caso de empate, repete-se o lançamento de dados pelas equipas em questão.</a:t>
            </a:r>
          </a:p>
          <a:p>
            <a:r>
              <a:rPr lang="pt-PT" dirty="0"/>
              <a:t>Cada equipa avança em função do número de pintas sorteadas no lançamento dos dados.</a:t>
            </a:r>
          </a:p>
          <a:p>
            <a:r>
              <a:rPr lang="pt-PT" dirty="0"/>
              <a:t>Cada casa apresentará uma questão (casa da sorte) ou informação sobre a área em que se encontra.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A733F9-9BAD-9440-889F-24B1ABE05CD6}"/>
              </a:ext>
            </a:extLst>
          </p:cNvPr>
          <p:cNvSpPr txBox="1"/>
          <p:nvPr/>
        </p:nvSpPr>
        <p:spPr>
          <a:xfrm>
            <a:off x="188640" y="755576"/>
            <a:ext cx="648072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b="1" dirty="0"/>
          </a:p>
          <a:p>
            <a:r>
              <a:rPr lang="pt-PT" sz="2400" b="1" dirty="0"/>
              <a:t>28. O despovoamento, característico do interior do Algarve, pode ser combatido com as designadas medidas de discriminação positiva, tal como</a:t>
            </a:r>
            <a:endParaRPr lang="pt-PT" sz="2400" dirty="0"/>
          </a:p>
          <a:p>
            <a:r>
              <a:rPr lang="pt-PT" sz="2400" b="1" dirty="0"/>
              <a:t>(A)</a:t>
            </a:r>
            <a:r>
              <a:rPr lang="pt-PT" sz="2400" dirty="0"/>
              <a:t> o reforço da capacidade polarizadora dos grandes centros urbanos.</a:t>
            </a:r>
          </a:p>
          <a:p>
            <a:r>
              <a:rPr lang="pt-PT" sz="2400" b="1" dirty="0"/>
              <a:t>(B)</a:t>
            </a:r>
            <a:r>
              <a:rPr lang="pt-PT" sz="2400" dirty="0"/>
              <a:t> os incentivos fiscais ao investimento nas áreas litorais mais atrativas.</a:t>
            </a:r>
          </a:p>
          <a:p>
            <a:r>
              <a:rPr lang="pt-PT" sz="2400" b="1" dirty="0"/>
              <a:t>(C)</a:t>
            </a:r>
            <a:r>
              <a:rPr lang="pt-PT" sz="2400" dirty="0"/>
              <a:t> o apoio financeiro aos estudantes que querem estudar no litoral.</a:t>
            </a:r>
          </a:p>
          <a:p>
            <a:r>
              <a:rPr lang="pt-PT" sz="2400" b="1" dirty="0">
                <a:highlight>
                  <a:srgbClr val="FFFF00"/>
                </a:highlight>
              </a:rPr>
              <a:t>(D)</a:t>
            </a:r>
            <a:r>
              <a:rPr lang="pt-PT" sz="2400" dirty="0">
                <a:highlight>
                  <a:srgbClr val="FFFF00"/>
                </a:highlight>
              </a:rPr>
              <a:t> a promoção das pequenas e médias empresas.</a:t>
            </a:r>
          </a:p>
          <a:p>
            <a:endParaRPr lang="pt-PT" sz="2400" dirty="0"/>
          </a:p>
          <a:p>
            <a:endParaRPr lang="pt-PT" sz="2400" dirty="0"/>
          </a:p>
          <a:p>
            <a:r>
              <a:rPr lang="pt-PT" sz="2400" b="1" dirty="0"/>
              <a:t>29. </a:t>
            </a:r>
            <a:r>
              <a:rPr lang="pt-PT" sz="2400" dirty="0"/>
              <a:t>A Câmara Municipal de Alcoutim aprovou a construção de edifícios habitacionais destinados à ocupação por população mais jovem. Esta medida visa fixar os jovens e resolver problemas de habitação. Avance 2 casas.</a:t>
            </a: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5049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81A58C2-8C25-D44E-A952-21691CFAE048}"/>
              </a:ext>
            </a:extLst>
          </p:cNvPr>
          <p:cNvSpPr/>
          <p:nvPr/>
        </p:nvSpPr>
        <p:spPr>
          <a:xfrm>
            <a:off x="188640" y="467544"/>
            <a:ext cx="6264696" cy="603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36. </a:t>
            </a: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Mourão, vila às portas do Alqueva, condicionada pela falta de indústria e serviços. A tua procura de emprego não correu bem.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Recua duas casas. </a:t>
            </a: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37. </a:t>
            </a: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Chegaste ao Alandroal, vais experimentar o turismo rural no monte das Galhanas.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Aproveita a estadia.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 duas vezes sem jogar.</a:t>
            </a: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6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6F538E2-9093-E14E-B4C3-0D1C936E41D6}"/>
              </a:ext>
            </a:extLst>
          </p:cNvPr>
          <p:cNvSpPr/>
          <p:nvPr/>
        </p:nvSpPr>
        <p:spPr>
          <a:xfrm>
            <a:off x="188640" y="827584"/>
            <a:ext cx="6408712" cy="668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40. 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Castelo Branco há incentivos à fixação da população e das empresas, criando dinamismo económico e demográfico.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Ficas uma vez sem jogar, pois, vais visitar o Castelo e o jardim do Paço Episcopal.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PT" sz="2400" b="1" dirty="0"/>
              <a:t>41. </a:t>
            </a:r>
            <a:r>
              <a:rPr lang="pt-PT" sz="2400" dirty="0"/>
              <a:t>O eixo Guarda-Covilhã é marcado por baixas densidades populacionais; no entanto, a nova linha da Beira Baixa, reativada e modernizada, irá criar dinamismo económico e melhorar a acessibilidade a esta área. </a:t>
            </a:r>
          </a:p>
          <a:p>
            <a:pPr>
              <a:lnSpc>
                <a:spcPct val="150000"/>
              </a:lnSpc>
            </a:pPr>
            <a:r>
              <a:rPr lang="pt-PT" sz="2400" b="1" dirty="0"/>
              <a:t>Avança uma casa.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1301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18442BA-F404-494E-A000-2ECEE0338FFA}"/>
              </a:ext>
            </a:extLst>
          </p:cNvPr>
          <p:cNvSpPr/>
          <p:nvPr/>
        </p:nvSpPr>
        <p:spPr>
          <a:xfrm>
            <a:off x="260648" y="395536"/>
            <a:ext cx="6264696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42. 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eixo que liga a cidade de leiria a Castelo Branco e Guarda, devido à inevitável influência da Cordilheira Central, apresenta fracas densidades populacionais. Em 2018, devido ao enorme incêndio de Pedrógão Grande, houve perda de emprego e de área florestal.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Ficas duas vezes sem jogar, pois, vai ajudar na reflorestação.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igitalizar004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228" r="3166" b="1331"/>
          <a:stretch>
            <a:fillRect/>
          </a:stretch>
        </p:blipFill>
        <p:spPr bwMode="auto">
          <a:xfrm>
            <a:off x="44624" y="322866"/>
            <a:ext cx="5040560" cy="8785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8740" y="59046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0788" y="302433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0788" y="338437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0788" y="374441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0788" y="41044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88740" y="41044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88740" y="44644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88740" y="482453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88740" y="554461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088740" y="518457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0788" y="59046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0788" y="62646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520788" y="662473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520788" y="698477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520788" y="734481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520788" y="77048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520788" y="80648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520788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952836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384884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816932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803588" y="8069237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816932" y="77048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520788" y="26642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520788" y="23042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952836" y="2051720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952836" y="1691680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1804181" y="1331640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808820" y="971600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952836" y="611560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8" name="CaixaDeTexto 37"/>
          <p:cNvSpPr txBox="1"/>
          <p:nvPr/>
        </p:nvSpPr>
        <p:spPr>
          <a:xfrm>
            <a:off x="2024844" y="60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880828" y="9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880828" y="13943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024844" y="1691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2024844" y="2051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5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92796" y="2304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6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664804" y="2664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7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592796" y="3024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8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592796" y="3384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9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592796" y="3744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10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520788" y="41044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11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88740" y="41044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12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1088740" y="4464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13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088740" y="48245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14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88740" y="51845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15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88740" y="55446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16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088740" y="59046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17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1520788" y="59046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18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520788" y="62646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19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520788" y="69847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21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520788" y="6624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20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1520788" y="73448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22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1520788" y="77048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23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520788" y="8064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24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520788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25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952836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26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2384884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27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2816932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28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2816932" y="8055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29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2830276" y="77675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30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5130576" y="2008624"/>
            <a:ext cx="1754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Casa 1 – Partida </a:t>
            </a:r>
          </a:p>
          <a:p>
            <a:endParaRPr lang="pt-PT" sz="2000" b="1" dirty="0"/>
          </a:p>
          <a:p>
            <a:r>
              <a:rPr lang="pt-PT" sz="2000" b="1" dirty="0"/>
              <a:t>Casa 3 – Braga – cidade que mais cresceu devido às ofertas de trabalho</a:t>
            </a:r>
          </a:p>
          <a:p>
            <a:endParaRPr lang="pt-PT" sz="2000" b="1" dirty="0"/>
          </a:p>
          <a:p>
            <a:r>
              <a:rPr lang="pt-PT" sz="2000" b="1" dirty="0"/>
              <a:t>Casa 26 – SORTE (pergunta sobre a densidade populacional) 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C5C2B6C-9C8C-A840-851D-3204D9579A65}"/>
              </a:ext>
            </a:extLst>
          </p:cNvPr>
          <p:cNvSpPr txBox="1"/>
          <p:nvPr/>
        </p:nvSpPr>
        <p:spPr>
          <a:xfrm>
            <a:off x="2930225" y="73088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31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ACEA566-97F1-5345-B6F8-AA4EDF2BCA93}"/>
              </a:ext>
            </a:extLst>
          </p:cNvPr>
          <p:cNvSpPr txBox="1"/>
          <p:nvPr/>
        </p:nvSpPr>
        <p:spPr>
          <a:xfrm>
            <a:off x="3039628" y="69081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FB4AF9-8411-7747-9A6B-0C9DED7105E1}"/>
              </a:ext>
            </a:extLst>
          </p:cNvPr>
          <p:cNvSpPr/>
          <p:nvPr/>
        </p:nvSpPr>
        <p:spPr>
          <a:xfrm>
            <a:off x="2930225" y="730885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7D372308-78C5-3A4E-A06C-FF3B8C5675AD}"/>
              </a:ext>
            </a:extLst>
          </p:cNvPr>
          <p:cNvSpPr/>
          <p:nvPr/>
        </p:nvSpPr>
        <p:spPr>
          <a:xfrm>
            <a:off x="3032956" y="691276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2A8EE851-064C-A942-AB0A-5386334F9B3C}"/>
              </a:ext>
            </a:extLst>
          </p:cNvPr>
          <p:cNvSpPr txBox="1"/>
          <p:nvPr/>
        </p:nvSpPr>
        <p:spPr>
          <a:xfrm>
            <a:off x="2960948" y="65434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33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36275D4A-A109-3D46-98D7-0D9951E528CB}"/>
              </a:ext>
            </a:extLst>
          </p:cNvPr>
          <p:cNvSpPr/>
          <p:nvPr/>
        </p:nvSpPr>
        <p:spPr>
          <a:xfrm>
            <a:off x="2974292" y="6543436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20676718-BC0C-0A44-AC42-51A5635E7615}"/>
              </a:ext>
            </a:extLst>
          </p:cNvPr>
          <p:cNvSpPr txBox="1"/>
          <p:nvPr/>
        </p:nvSpPr>
        <p:spPr>
          <a:xfrm>
            <a:off x="3057611" y="61736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34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D856FEA5-6188-804D-B3B7-F4C21C4401BF}"/>
              </a:ext>
            </a:extLst>
          </p:cNvPr>
          <p:cNvSpPr txBox="1"/>
          <p:nvPr/>
        </p:nvSpPr>
        <p:spPr>
          <a:xfrm>
            <a:off x="3057611" y="58513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35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24BDEDC-D27E-6C47-A13D-8EDBF3295F27}"/>
              </a:ext>
            </a:extLst>
          </p:cNvPr>
          <p:cNvSpPr txBox="1"/>
          <p:nvPr/>
        </p:nvSpPr>
        <p:spPr>
          <a:xfrm>
            <a:off x="3248980" y="5400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36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69D8B90A-34F8-724C-9BD3-2DDE2CB00522}"/>
              </a:ext>
            </a:extLst>
          </p:cNvPr>
          <p:cNvSpPr txBox="1"/>
          <p:nvPr/>
        </p:nvSpPr>
        <p:spPr>
          <a:xfrm>
            <a:off x="2888940" y="50405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37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667D71CC-4995-454D-8158-E282BBA7E594}"/>
              </a:ext>
            </a:extLst>
          </p:cNvPr>
          <p:cNvSpPr txBox="1"/>
          <p:nvPr/>
        </p:nvSpPr>
        <p:spPr>
          <a:xfrm>
            <a:off x="2600908" y="4680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38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CD2DF5E-8756-8541-AEEF-22F5CD8F1447}"/>
              </a:ext>
            </a:extLst>
          </p:cNvPr>
          <p:cNvSpPr txBox="1"/>
          <p:nvPr/>
        </p:nvSpPr>
        <p:spPr>
          <a:xfrm>
            <a:off x="2808548" y="42484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39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60996596-1918-0E49-A70F-42AEEC6147A3}"/>
              </a:ext>
            </a:extLst>
          </p:cNvPr>
          <p:cNvSpPr txBox="1"/>
          <p:nvPr/>
        </p:nvSpPr>
        <p:spPr>
          <a:xfrm>
            <a:off x="3046300" y="38884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40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EE4393C-9B8D-4348-9043-D78C4FC46616}"/>
              </a:ext>
            </a:extLst>
          </p:cNvPr>
          <p:cNvSpPr txBox="1"/>
          <p:nvPr/>
        </p:nvSpPr>
        <p:spPr>
          <a:xfrm>
            <a:off x="3372656" y="35283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41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F1CDD4F9-CB3C-1048-8020-00F30FF31FBC}"/>
              </a:ext>
            </a:extLst>
          </p:cNvPr>
          <p:cNvSpPr txBox="1"/>
          <p:nvPr/>
        </p:nvSpPr>
        <p:spPr>
          <a:xfrm>
            <a:off x="3426983" y="30912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42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C3068061-BA9A-974B-9913-1FC6EDC2E854}"/>
              </a:ext>
            </a:extLst>
          </p:cNvPr>
          <p:cNvSpPr txBox="1"/>
          <p:nvPr/>
        </p:nvSpPr>
        <p:spPr>
          <a:xfrm>
            <a:off x="3461814" y="27270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43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D0569E99-8F33-394D-A9AE-841B8B188757}"/>
              </a:ext>
            </a:extLst>
          </p:cNvPr>
          <p:cNvSpPr txBox="1"/>
          <p:nvPr/>
        </p:nvSpPr>
        <p:spPr>
          <a:xfrm>
            <a:off x="3248980" y="2361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44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354D1320-6B6B-184C-95A0-EDC778A4B538}"/>
              </a:ext>
            </a:extLst>
          </p:cNvPr>
          <p:cNvSpPr txBox="1"/>
          <p:nvPr/>
        </p:nvSpPr>
        <p:spPr>
          <a:xfrm>
            <a:off x="3426983" y="20086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45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F412DA3E-830C-EE4E-A0F0-A3E6C2A8D869}"/>
              </a:ext>
            </a:extLst>
          </p:cNvPr>
          <p:cNvSpPr txBox="1"/>
          <p:nvPr/>
        </p:nvSpPr>
        <p:spPr>
          <a:xfrm>
            <a:off x="3761297" y="16256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46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1BF1C4E2-2885-D547-9A70-05728656D652}"/>
              </a:ext>
            </a:extLst>
          </p:cNvPr>
          <p:cNvSpPr txBox="1"/>
          <p:nvPr/>
        </p:nvSpPr>
        <p:spPr>
          <a:xfrm>
            <a:off x="3731134" y="12716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47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565944F7-A110-EA4C-921E-FE1D1955DD07}"/>
              </a:ext>
            </a:extLst>
          </p:cNvPr>
          <p:cNvSpPr txBox="1"/>
          <p:nvPr/>
        </p:nvSpPr>
        <p:spPr>
          <a:xfrm>
            <a:off x="3248980" y="1076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48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0CEE3198-0A8F-8E49-9E93-778BA41D7EAF}"/>
              </a:ext>
            </a:extLst>
          </p:cNvPr>
          <p:cNvSpPr txBox="1"/>
          <p:nvPr/>
        </p:nvSpPr>
        <p:spPr>
          <a:xfrm>
            <a:off x="2834048" y="12148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49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ABBC2A9B-663E-264C-831D-3DD10E498BFC}"/>
              </a:ext>
            </a:extLst>
          </p:cNvPr>
          <p:cNvSpPr txBox="1"/>
          <p:nvPr/>
        </p:nvSpPr>
        <p:spPr>
          <a:xfrm>
            <a:off x="2384884" y="11521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50</a:t>
            </a: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BDE9C577-3DFC-E94F-AE91-7E984287CEE4}"/>
              </a:ext>
            </a:extLst>
          </p:cNvPr>
          <p:cNvSpPr/>
          <p:nvPr/>
        </p:nvSpPr>
        <p:spPr>
          <a:xfrm>
            <a:off x="3019019" y="6173854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4FCF49E9-E66D-E14B-88C1-6A4C8DFCE5D3}"/>
              </a:ext>
            </a:extLst>
          </p:cNvPr>
          <p:cNvSpPr/>
          <p:nvPr/>
        </p:nvSpPr>
        <p:spPr>
          <a:xfrm>
            <a:off x="3036949" y="579923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6E55E2F3-44B8-8240-B551-06FAD918101E}"/>
              </a:ext>
            </a:extLst>
          </p:cNvPr>
          <p:cNvSpPr/>
          <p:nvPr/>
        </p:nvSpPr>
        <p:spPr>
          <a:xfrm>
            <a:off x="3266963" y="5424610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C026861C-689F-3048-95F0-157767FDA387}"/>
              </a:ext>
            </a:extLst>
          </p:cNvPr>
          <p:cNvSpPr/>
          <p:nvPr/>
        </p:nvSpPr>
        <p:spPr>
          <a:xfrm>
            <a:off x="2910305" y="504661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A9E77B88-794F-A844-BF9C-3DA4865285EA}"/>
              </a:ext>
            </a:extLst>
          </p:cNvPr>
          <p:cNvSpPr/>
          <p:nvPr/>
        </p:nvSpPr>
        <p:spPr>
          <a:xfrm>
            <a:off x="2607580" y="467122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A508E081-95D5-6A4D-9418-2CBE5E9C92EE}"/>
              </a:ext>
            </a:extLst>
          </p:cNvPr>
          <p:cNvSpPr/>
          <p:nvPr/>
        </p:nvSpPr>
        <p:spPr>
          <a:xfrm>
            <a:off x="2764940" y="424847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758709DA-4AAD-C249-AB56-E040F9740E95}"/>
              </a:ext>
            </a:extLst>
          </p:cNvPr>
          <p:cNvSpPr/>
          <p:nvPr/>
        </p:nvSpPr>
        <p:spPr>
          <a:xfrm>
            <a:off x="3019611" y="3879140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8B62DCC7-D1A0-A54E-AE04-3771103994FE}"/>
              </a:ext>
            </a:extLst>
          </p:cNvPr>
          <p:cNvSpPr/>
          <p:nvPr/>
        </p:nvSpPr>
        <p:spPr>
          <a:xfrm>
            <a:off x="3323686" y="350516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02C839EA-00EC-9249-972E-B22CFE4BCD94}"/>
              </a:ext>
            </a:extLst>
          </p:cNvPr>
          <p:cNvSpPr/>
          <p:nvPr/>
        </p:nvSpPr>
        <p:spPr>
          <a:xfrm>
            <a:off x="3361132" y="3109764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9D86F289-5D6C-1A4C-8C39-9A87835E7555}"/>
              </a:ext>
            </a:extLst>
          </p:cNvPr>
          <p:cNvSpPr/>
          <p:nvPr/>
        </p:nvSpPr>
        <p:spPr>
          <a:xfrm>
            <a:off x="3449016" y="273459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365A03C7-67F5-8047-B2CD-7283C4034A94}"/>
              </a:ext>
            </a:extLst>
          </p:cNvPr>
          <p:cNvSpPr/>
          <p:nvPr/>
        </p:nvSpPr>
        <p:spPr>
          <a:xfrm>
            <a:off x="3252462" y="235887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0BA377D1-F481-1947-A3DB-416A0054B383}"/>
              </a:ext>
            </a:extLst>
          </p:cNvPr>
          <p:cNvSpPr/>
          <p:nvPr/>
        </p:nvSpPr>
        <p:spPr>
          <a:xfrm>
            <a:off x="3397480" y="199798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F6023314-8DB7-4E44-AA97-566BCDD94D97}"/>
              </a:ext>
            </a:extLst>
          </p:cNvPr>
          <p:cNvSpPr/>
          <p:nvPr/>
        </p:nvSpPr>
        <p:spPr>
          <a:xfrm>
            <a:off x="3738749" y="162244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3C567805-AACF-9541-A2A7-D2373F171684}"/>
              </a:ext>
            </a:extLst>
          </p:cNvPr>
          <p:cNvSpPr/>
          <p:nvPr/>
        </p:nvSpPr>
        <p:spPr>
          <a:xfrm>
            <a:off x="3700971" y="124704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9B787F21-87C6-2F48-85C6-DF2172DD251B}"/>
              </a:ext>
            </a:extLst>
          </p:cNvPr>
          <p:cNvSpPr/>
          <p:nvPr/>
        </p:nvSpPr>
        <p:spPr>
          <a:xfrm>
            <a:off x="3248980" y="1030525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DB26A5A7-D878-6440-9ABA-E8633A3C5F17}"/>
              </a:ext>
            </a:extLst>
          </p:cNvPr>
          <p:cNvSpPr/>
          <p:nvPr/>
        </p:nvSpPr>
        <p:spPr>
          <a:xfrm>
            <a:off x="2804700" y="121050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31CC05DE-8EE7-764A-9935-A74F3B97352B}"/>
              </a:ext>
            </a:extLst>
          </p:cNvPr>
          <p:cNvSpPr/>
          <p:nvPr/>
        </p:nvSpPr>
        <p:spPr>
          <a:xfrm>
            <a:off x="2355552" y="114626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A3D8D6-B379-764C-9E0E-82658578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745" y="33930"/>
            <a:ext cx="2044559" cy="19059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6C6F29-B761-164F-9DEE-718A7ADE3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368" y="8655992"/>
            <a:ext cx="524520" cy="524520"/>
          </a:xfrm>
          <a:prstGeom prst="rect">
            <a:avLst/>
          </a:prstGeom>
        </p:spPr>
      </p:pic>
      <p:pic>
        <p:nvPicPr>
          <p:cNvPr id="111" name="Imagem 110">
            <a:extLst>
              <a:ext uri="{FF2B5EF4-FFF2-40B4-BE49-F238E27FC236}">
                <a16:creationId xmlns:a16="http://schemas.microsoft.com/office/drawing/2014/main" id="{34E95EF6-37B8-ED44-816B-3965B5AE2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10" y="2192802"/>
            <a:ext cx="524520" cy="524520"/>
          </a:xfrm>
          <a:prstGeom prst="rect">
            <a:avLst/>
          </a:prstGeom>
        </p:spPr>
      </p:pic>
      <p:pic>
        <p:nvPicPr>
          <p:cNvPr id="112" name="Imagem 111">
            <a:extLst>
              <a:ext uri="{FF2B5EF4-FFF2-40B4-BE49-F238E27FC236}">
                <a16:creationId xmlns:a16="http://schemas.microsoft.com/office/drawing/2014/main" id="{05FA4A36-ED26-164D-9F40-4BFB005CB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10" y="7984826"/>
            <a:ext cx="524520" cy="524520"/>
          </a:xfrm>
          <a:prstGeom prst="rect">
            <a:avLst/>
          </a:prstGeom>
        </p:spPr>
      </p:pic>
      <p:pic>
        <p:nvPicPr>
          <p:cNvPr id="113" name="Imagem 112">
            <a:extLst>
              <a:ext uri="{FF2B5EF4-FFF2-40B4-BE49-F238E27FC236}">
                <a16:creationId xmlns:a16="http://schemas.microsoft.com/office/drawing/2014/main" id="{75C7AD5C-6A7D-0E46-8C73-5C77B6B83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55" y="8666224"/>
            <a:ext cx="524520" cy="524520"/>
          </a:xfrm>
          <a:prstGeom prst="rect">
            <a:avLst/>
          </a:prstGeom>
        </p:spPr>
      </p:pic>
      <p:pic>
        <p:nvPicPr>
          <p:cNvPr id="114" name="Imagem 113">
            <a:extLst>
              <a:ext uri="{FF2B5EF4-FFF2-40B4-BE49-F238E27FC236}">
                <a16:creationId xmlns:a16="http://schemas.microsoft.com/office/drawing/2014/main" id="{9067584F-E430-E040-A33E-9A5B1FC93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475" y="8683212"/>
            <a:ext cx="524520" cy="52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igitalizar0042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228" r="3166" b="1331"/>
          <a:stretch>
            <a:fillRect/>
          </a:stretch>
        </p:blipFill>
        <p:spPr bwMode="auto">
          <a:xfrm>
            <a:off x="55162" y="287701"/>
            <a:ext cx="5040560" cy="8785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8740" y="59046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0788" y="302433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0788" y="338437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0788" y="374441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0788" y="41044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88740" y="41044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88740" y="44644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88740" y="482453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88740" y="554461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088740" y="518457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0788" y="59046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0788" y="62646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520788" y="662473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520788" y="698477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520788" y="734481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520788" y="77048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520788" y="80648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520788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952836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384884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816932" y="8392765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803588" y="8069237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816932" y="77048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520788" y="266429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520788" y="2304256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952836" y="2123728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952836" y="1763688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1804181" y="1403648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808820" y="1043608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952836" y="687909"/>
            <a:ext cx="436687" cy="35569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8" name="CaixaDeTexto 37"/>
          <p:cNvSpPr txBox="1"/>
          <p:nvPr/>
        </p:nvSpPr>
        <p:spPr>
          <a:xfrm>
            <a:off x="2024844" y="683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880828" y="10436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880828" y="1403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024844" y="1763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2024844" y="2186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5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92796" y="2304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6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664804" y="2664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7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592796" y="3024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8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592796" y="3384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9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592796" y="3744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10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520788" y="41044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11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88740" y="41044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12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1088740" y="44644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13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088740" y="48245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14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88740" y="51845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15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88740" y="55446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16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088740" y="59046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17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1520788" y="59046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18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520788" y="62646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19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520788" y="69847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21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520788" y="6624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20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1520788" y="73448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22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1520788" y="77048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23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520788" y="8064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24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520788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25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952836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26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2384884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27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2816932" y="8379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28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2816932" y="8055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29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2830276" y="77675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30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C5C2B6C-9C8C-A840-851D-3204D9579A65}"/>
              </a:ext>
            </a:extLst>
          </p:cNvPr>
          <p:cNvSpPr txBox="1"/>
          <p:nvPr/>
        </p:nvSpPr>
        <p:spPr>
          <a:xfrm>
            <a:off x="2930225" y="73088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31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ACEA566-97F1-5345-B6F8-AA4EDF2BCA93}"/>
              </a:ext>
            </a:extLst>
          </p:cNvPr>
          <p:cNvSpPr txBox="1"/>
          <p:nvPr/>
        </p:nvSpPr>
        <p:spPr>
          <a:xfrm>
            <a:off x="3039628" y="69081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FB4AF9-8411-7747-9A6B-0C9DED7105E1}"/>
              </a:ext>
            </a:extLst>
          </p:cNvPr>
          <p:cNvSpPr/>
          <p:nvPr/>
        </p:nvSpPr>
        <p:spPr>
          <a:xfrm>
            <a:off x="2930225" y="730885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7D372308-78C5-3A4E-A06C-FF3B8C5675AD}"/>
              </a:ext>
            </a:extLst>
          </p:cNvPr>
          <p:cNvSpPr/>
          <p:nvPr/>
        </p:nvSpPr>
        <p:spPr>
          <a:xfrm>
            <a:off x="3032956" y="691276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2A8EE851-064C-A942-AB0A-5386334F9B3C}"/>
              </a:ext>
            </a:extLst>
          </p:cNvPr>
          <p:cNvSpPr txBox="1"/>
          <p:nvPr/>
        </p:nvSpPr>
        <p:spPr>
          <a:xfrm>
            <a:off x="2960948" y="65434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33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36275D4A-A109-3D46-98D7-0D9951E528CB}"/>
              </a:ext>
            </a:extLst>
          </p:cNvPr>
          <p:cNvSpPr/>
          <p:nvPr/>
        </p:nvSpPr>
        <p:spPr>
          <a:xfrm>
            <a:off x="2974292" y="6543436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20676718-BC0C-0A44-AC42-51A5635E7615}"/>
              </a:ext>
            </a:extLst>
          </p:cNvPr>
          <p:cNvSpPr txBox="1"/>
          <p:nvPr/>
        </p:nvSpPr>
        <p:spPr>
          <a:xfrm>
            <a:off x="3057611" y="61736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34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D856FEA5-6188-804D-B3B7-F4C21C4401BF}"/>
              </a:ext>
            </a:extLst>
          </p:cNvPr>
          <p:cNvSpPr txBox="1"/>
          <p:nvPr/>
        </p:nvSpPr>
        <p:spPr>
          <a:xfrm>
            <a:off x="3057611" y="58513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35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24BDEDC-D27E-6C47-A13D-8EDBF3295F27}"/>
              </a:ext>
            </a:extLst>
          </p:cNvPr>
          <p:cNvSpPr txBox="1"/>
          <p:nvPr/>
        </p:nvSpPr>
        <p:spPr>
          <a:xfrm>
            <a:off x="3248980" y="5400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36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69D8B90A-34F8-724C-9BD3-2DDE2CB00522}"/>
              </a:ext>
            </a:extLst>
          </p:cNvPr>
          <p:cNvSpPr txBox="1"/>
          <p:nvPr/>
        </p:nvSpPr>
        <p:spPr>
          <a:xfrm>
            <a:off x="2888940" y="50405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37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667D71CC-4995-454D-8158-E282BBA7E594}"/>
              </a:ext>
            </a:extLst>
          </p:cNvPr>
          <p:cNvSpPr txBox="1"/>
          <p:nvPr/>
        </p:nvSpPr>
        <p:spPr>
          <a:xfrm>
            <a:off x="2600908" y="4680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38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CD2DF5E-8756-8541-AEEF-22F5CD8F1447}"/>
              </a:ext>
            </a:extLst>
          </p:cNvPr>
          <p:cNvSpPr txBox="1"/>
          <p:nvPr/>
        </p:nvSpPr>
        <p:spPr>
          <a:xfrm>
            <a:off x="2808548" y="42484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39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60996596-1918-0E49-A70F-42AEEC6147A3}"/>
              </a:ext>
            </a:extLst>
          </p:cNvPr>
          <p:cNvSpPr txBox="1"/>
          <p:nvPr/>
        </p:nvSpPr>
        <p:spPr>
          <a:xfrm>
            <a:off x="3046300" y="38884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40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EE4393C-9B8D-4348-9043-D78C4FC46616}"/>
              </a:ext>
            </a:extLst>
          </p:cNvPr>
          <p:cNvSpPr txBox="1"/>
          <p:nvPr/>
        </p:nvSpPr>
        <p:spPr>
          <a:xfrm>
            <a:off x="3372656" y="35283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41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F1CDD4F9-CB3C-1048-8020-00F30FF31FBC}"/>
              </a:ext>
            </a:extLst>
          </p:cNvPr>
          <p:cNvSpPr txBox="1"/>
          <p:nvPr/>
        </p:nvSpPr>
        <p:spPr>
          <a:xfrm>
            <a:off x="3426983" y="30912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42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C3068061-BA9A-974B-9913-1FC6EDC2E854}"/>
              </a:ext>
            </a:extLst>
          </p:cNvPr>
          <p:cNvSpPr txBox="1"/>
          <p:nvPr/>
        </p:nvSpPr>
        <p:spPr>
          <a:xfrm>
            <a:off x="3461814" y="27270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43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D0569E99-8F33-394D-A9AE-841B8B188757}"/>
              </a:ext>
            </a:extLst>
          </p:cNvPr>
          <p:cNvSpPr txBox="1"/>
          <p:nvPr/>
        </p:nvSpPr>
        <p:spPr>
          <a:xfrm>
            <a:off x="3248980" y="2361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44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354D1320-6B6B-184C-95A0-EDC778A4B538}"/>
              </a:ext>
            </a:extLst>
          </p:cNvPr>
          <p:cNvSpPr txBox="1"/>
          <p:nvPr/>
        </p:nvSpPr>
        <p:spPr>
          <a:xfrm>
            <a:off x="3426983" y="20086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45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F412DA3E-830C-EE4E-A0F0-A3E6C2A8D869}"/>
              </a:ext>
            </a:extLst>
          </p:cNvPr>
          <p:cNvSpPr txBox="1"/>
          <p:nvPr/>
        </p:nvSpPr>
        <p:spPr>
          <a:xfrm>
            <a:off x="3761297" y="16256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46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1BF1C4E2-2885-D547-9A70-05728656D652}"/>
              </a:ext>
            </a:extLst>
          </p:cNvPr>
          <p:cNvSpPr txBox="1"/>
          <p:nvPr/>
        </p:nvSpPr>
        <p:spPr>
          <a:xfrm>
            <a:off x="3731134" y="1271691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47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565944F7-A110-EA4C-921E-FE1D1955DD07}"/>
              </a:ext>
            </a:extLst>
          </p:cNvPr>
          <p:cNvSpPr txBox="1"/>
          <p:nvPr/>
        </p:nvSpPr>
        <p:spPr>
          <a:xfrm>
            <a:off x="3248980" y="1076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48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0CEE3198-0A8F-8E49-9E93-778BA41D7EAF}"/>
              </a:ext>
            </a:extLst>
          </p:cNvPr>
          <p:cNvSpPr txBox="1"/>
          <p:nvPr/>
        </p:nvSpPr>
        <p:spPr>
          <a:xfrm>
            <a:off x="2834048" y="12148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49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ABBC2A9B-663E-264C-831D-3DD10E498BFC}"/>
              </a:ext>
            </a:extLst>
          </p:cNvPr>
          <p:cNvSpPr txBox="1"/>
          <p:nvPr/>
        </p:nvSpPr>
        <p:spPr>
          <a:xfrm>
            <a:off x="2384884" y="11521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50</a:t>
            </a: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BDE9C577-3DFC-E94F-AE91-7E984287CEE4}"/>
              </a:ext>
            </a:extLst>
          </p:cNvPr>
          <p:cNvSpPr/>
          <p:nvPr/>
        </p:nvSpPr>
        <p:spPr>
          <a:xfrm>
            <a:off x="3019019" y="6173854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4FCF49E9-E66D-E14B-88C1-6A4C8DFCE5D3}"/>
              </a:ext>
            </a:extLst>
          </p:cNvPr>
          <p:cNvSpPr/>
          <p:nvPr/>
        </p:nvSpPr>
        <p:spPr>
          <a:xfrm>
            <a:off x="3036949" y="579923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6E55E2F3-44B8-8240-B551-06FAD918101E}"/>
              </a:ext>
            </a:extLst>
          </p:cNvPr>
          <p:cNvSpPr/>
          <p:nvPr/>
        </p:nvSpPr>
        <p:spPr>
          <a:xfrm>
            <a:off x="3266963" y="5424610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C026861C-689F-3048-95F0-157767FDA387}"/>
              </a:ext>
            </a:extLst>
          </p:cNvPr>
          <p:cNvSpPr/>
          <p:nvPr/>
        </p:nvSpPr>
        <p:spPr>
          <a:xfrm>
            <a:off x="2910305" y="504661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A9E77B88-794F-A844-BF9C-3DA4865285EA}"/>
              </a:ext>
            </a:extLst>
          </p:cNvPr>
          <p:cNvSpPr/>
          <p:nvPr/>
        </p:nvSpPr>
        <p:spPr>
          <a:xfrm>
            <a:off x="2607580" y="467122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A508E081-95D5-6A4D-9418-2CBE5E9C92EE}"/>
              </a:ext>
            </a:extLst>
          </p:cNvPr>
          <p:cNvSpPr/>
          <p:nvPr/>
        </p:nvSpPr>
        <p:spPr>
          <a:xfrm>
            <a:off x="2764940" y="424847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758709DA-4AAD-C249-AB56-E040F9740E95}"/>
              </a:ext>
            </a:extLst>
          </p:cNvPr>
          <p:cNvSpPr/>
          <p:nvPr/>
        </p:nvSpPr>
        <p:spPr>
          <a:xfrm>
            <a:off x="3019611" y="3879140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8B62DCC7-D1A0-A54E-AE04-3771103994FE}"/>
              </a:ext>
            </a:extLst>
          </p:cNvPr>
          <p:cNvSpPr/>
          <p:nvPr/>
        </p:nvSpPr>
        <p:spPr>
          <a:xfrm>
            <a:off x="3323686" y="350516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02C839EA-00EC-9249-972E-B22CFE4BCD94}"/>
              </a:ext>
            </a:extLst>
          </p:cNvPr>
          <p:cNvSpPr/>
          <p:nvPr/>
        </p:nvSpPr>
        <p:spPr>
          <a:xfrm>
            <a:off x="3361132" y="3109764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9D86F289-5D6C-1A4C-8C39-9A87835E7555}"/>
              </a:ext>
            </a:extLst>
          </p:cNvPr>
          <p:cNvSpPr/>
          <p:nvPr/>
        </p:nvSpPr>
        <p:spPr>
          <a:xfrm>
            <a:off x="3449016" y="273459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365A03C7-67F5-8047-B2CD-7283C4034A94}"/>
              </a:ext>
            </a:extLst>
          </p:cNvPr>
          <p:cNvSpPr/>
          <p:nvPr/>
        </p:nvSpPr>
        <p:spPr>
          <a:xfrm>
            <a:off x="3252462" y="235887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0BA377D1-F481-1947-A3DB-416A0054B383}"/>
              </a:ext>
            </a:extLst>
          </p:cNvPr>
          <p:cNvSpPr/>
          <p:nvPr/>
        </p:nvSpPr>
        <p:spPr>
          <a:xfrm>
            <a:off x="3397480" y="199798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F6023314-8DB7-4E44-AA97-566BCDD94D97}"/>
              </a:ext>
            </a:extLst>
          </p:cNvPr>
          <p:cNvSpPr/>
          <p:nvPr/>
        </p:nvSpPr>
        <p:spPr>
          <a:xfrm>
            <a:off x="3738749" y="162244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3C567805-AACF-9541-A2A7-D2373F171684}"/>
              </a:ext>
            </a:extLst>
          </p:cNvPr>
          <p:cNvSpPr/>
          <p:nvPr/>
        </p:nvSpPr>
        <p:spPr>
          <a:xfrm>
            <a:off x="3700971" y="124704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9B787F21-87C6-2F48-85C6-DF2172DD251B}"/>
              </a:ext>
            </a:extLst>
          </p:cNvPr>
          <p:cNvSpPr/>
          <p:nvPr/>
        </p:nvSpPr>
        <p:spPr>
          <a:xfrm>
            <a:off x="3248980" y="1030525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DB26A5A7-D878-6440-9ABA-E8633A3C5F17}"/>
              </a:ext>
            </a:extLst>
          </p:cNvPr>
          <p:cNvSpPr/>
          <p:nvPr/>
        </p:nvSpPr>
        <p:spPr>
          <a:xfrm>
            <a:off x="2804700" y="121050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31CC05DE-8EE7-764A-9935-A74F3B97352B}"/>
              </a:ext>
            </a:extLst>
          </p:cNvPr>
          <p:cNvSpPr/>
          <p:nvPr/>
        </p:nvSpPr>
        <p:spPr>
          <a:xfrm>
            <a:off x="2355552" y="114626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A3D8D6-B379-764C-9E0E-82658578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745" y="33930"/>
            <a:ext cx="2044559" cy="1905945"/>
          </a:xfrm>
          <a:prstGeom prst="rect">
            <a:avLst/>
          </a:prstGeom>
        </p:spPr>
      </p:pic>
      <p:pic>
        <p:nvPicPr>
          <p:cNvPr id="111" name="Imagem 110">
            <a:extLst>
              <a:ext uri="{FF2B5EF4-FFF2-40B4-BE49-F238E27FC236}">
                <a16:creationId xmlns:a16="http://schemas.microsoft.com/office/drawing/2014/main" id="{6672469C-0535-A54A-BD46-3E71C9392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368" y="8655992"/>
            <a:ext cx="524520" cy="524520"/>
          </a:xfrm>
          <a:prstGeom prst="rect">
            <a:avLst/>
          </a:prstGeom>
        </p:spPr>
      </p:pic>
      <p:pic>
        <p:nvPicPr>
          <p:cNvPr id="112" name="Imagem 111">
            <a:extLst>
              <a:ext uri="{FF2B5EF4-FFF2-40B4-BE49-F238E27FC236}">
                <a16:creationId xmlns:a16="http://schemas.microsoft.com/office/drawing/2014/main" id="{603BF8E8-8F55-CB43-9B47-5475627B3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10" y="2192802"/>
            <a:ext cx="524520" cy="524520"/>
          </a:xfrm>
          <a:prstGeom prst="rect">
            <a:avLst/>
          </a:prstGeom>
        </p:spPr>
      </p:pic>
      <p:pic>
        <p:nvPicPr>
          <p:cNvPr id="113" name="Imagem 112">
            <a:extLst>
              <a:ext uri="{FF2B5EF4-FFF2-40B4-BE49-F238E27FC236}">
                <a16:creationId xmlns:a16="http://schemas.microsoft.com/office/drawing/2014/main" id="{087FE9D6-6467-454A-A1C8-213B1FC85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10" y="7984826"/>
            <a:ext cx="524520" cy="524520"/>
          </a:xfrm>
          <a:prstGeom prst="rect">
            <a:avLst/>
          </a:prstGeom>
        </p:spPr>
      </p:pic>
      <p:pic>
        <p:nvPicPr>
          <p:cNvPr id="114" name="Imagem 113">
            <a:extLst>
              <a:ext uri="{FF2B5EF4-FFF2-40B4-BE49-F238E27FC236}">
                <a16:creationId xmlns:a16="http://schemas.microsoft.com/office/drawing/2014/main" id="{644AF7E5-E647-174A-8C5B-5C776B86E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055" y="8666224"/>
            <a:ext cx="524520" cy="524520"/>
          </a:xfrm>
          <a:prstGeom prst="rect">
            <a:avLst/>
          </a:prstGeom>
        </p:spPr>
      </p:pic>
      <p:pic>
        <p:nvPicPr>
          <p:cNvPr id="115" name="Imagem 114">
            <a:extLst>
              <a:ext uri="{FF2B5EF4-FFF2-40B4-BE49-F238E27FC236}">
                <a16:creationId xmlns:a16="http://schemas.microsoft.com/office/drawing/2014/main" id="{B5BEDBBB-2BDA-9646-86AF-7C7C7146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475" y="8683212"/>
            <a:ext cx="524520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C3FA8B4-9342-5645-9723-24A648214CBE}"/>
              </a:ext>
            </a:extLst>
          </p:cNvPr>
          <p:cNvSpPr/>
          <p:nvPr/>
        </p:nvSpPr>
        <p:spPr>
          <a:xfrm>
            <a:off x="476672" y="1015578"/>
            <a:ext cx="5688632" cy="7232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ampliação da fábrica da </a:t>
            </a:r>
            <a:r>
              <a:rPr lang="pt-PT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Eurostyle</a:t>
            </a: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Viana do Castelo, criou 250 postos de trabalhos diretos. Parabéns, foste contratado.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Avança uma casa.</a:t>
            </a: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PT" sz="2600" b="1" dirty="0"/>
              <a:t> 3. </a:t>
            </a:r>
            <a:r>
              <a:rPr lang="pt-PT" sz="2600" dirty="0"/>
              <a:t>Braga é uma das cidades mais populosas de Portugal e que mais cresceu devido ao crescimento da oferta do fator de trabalho.</a:t>
            </a:r>
          </a:p>
          <a:p>
            <a:pPr>
              <a:lnSpc>
                <a:spcPct val="150000"/>
              </a:lnSpc>
            </a:pPr>
            <a:r>
              <a:rPr lang="pt-PT" sz="2600" b="1" dirty="0"/>
              <a:t>Avança uma casa.</a:t>
            </a:r>
            <a:endParaRPr lang="pt-PT" sz="2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4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C77903-8516-B948-AA12-E6C9FF33C346}"/>
              </a:ext>
            </a:extLst>
          </p:cNvPr>
          <p:cNvSpPr txBox="1"/>
          <p:nvPr/>
        </p:nvSpPr>
        <p:spPr>
          <a:xfrm>
            <a:off x="620688" y="611560"/>
            <a:ext cx="583264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/>
              <a:t> </a:t>
            </a:r>
            <a:endParaRPr lang="pt-PT" sz="2600" dirty="0"/>
          </a:p>
          <a:p>
            <a:r>
              <a:rPr lang="pt-PT" sz="2600" b="1" dirty="0"/>
              <a:t>4. </a:t>
            </a:r>
            <a:r>
              <a:rPr lang="pt-PT" sz="2600" dirty="0"/>
              <a:t>Verificou-se, em 2017, na cidade do Porto, um aumento da população residente. Esta situação agrava a capacidade de oferta e a qualidade dos serviços do Hospital de São João.</a:t>
            </a:r>
          </a:p>
          <a:p>
            <a:r>
              <a:rPr lang="pt-PT" sz="2600" b="1" dirty="0"/>
              <a:t>Recua duas casas.</a:t>
            </a:r>
            <a:endParaRPr lang="pt-PT" sz="2600" dirty="0"/>
          </a:p>
          <a:p>
            <a:endParaRPr lang="pt-PT" sz="2600" dirty="0"/>
          </a:p>
          <a:p>
            <a:r>
              <a:rPr lang="pt-PT" sz="2600" b="1" dirty="0"/>
              <a:t>5. </a:t>
            </a:r>
            <a:r>
              <a:rPr lang="pt-PT" sz="2600" dirty="0"/>
              <a:t>Na cidade do Porto, eleita em 2014 como melhor destino europeu, encontras espaços de design arrojado, como a Casa da Música e Serralves, que tornaram esta cidade nos principais roteiros da arquitetura moderna. </a:t>
            </a:r>
          </a:p>
          <a:p>
            <a:r>
              <a:rPr lang="pt-PT" sz="2600" b="1" dirty="0"/>
              <a:t>Ficas uma vez sem jogar para poderes visitar.</a:t>
            </a:r>
            <a:endParaRPr lang="pt-PT" sz="2600" dirty="0"/>
          </a:p>
          <a:p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72583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3E6B17C-AFEE-B54F-A9D0-B041935C685F}"/>
              </a:ext>
            </a:extLst>
          </p:cNvPr>
          <p:cNvSpPr/>
          <p:nvPr/>
        </p:nvSpPr>
        <p:spPr>
          <a:xfrm>
            <a:off x="260648" y="323528"/>
            <a:ext cx="6192688" cy="663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t-PT" sz="2600" dirty="0"/>
              <a:t>O maior crescimento da população verifica-se nos seguintes distritos costeiros:</a:t>
            </a:r>
          </a:p>
          <a:p>
            <a:pPr lvl="0">
              <a:lnSpc>
                <a:spcPct val="150000"/>
              </a:lnSpc>
            </a:pPr>
            <a:r>
              <a:rPr lang="pt-PT" sz="2600" dirty="0"/>
              <a:t>(A) Guarda, Porto, Lisboa, Aveiro e Braga.</a:t>
            </a:r>
          </a:p>
          <a:p>
            <a:pPr lvl="0">
              <a:lnSpc>
                <a:spcPct val="150000"/>
              </a:lnSpc>
            </a:pPr>
            <a:r>
              <a:rPr lang="pt-PT" sz="2600" dirty="0"/>
              <a:t>(B) Setúbal, Porto, Lisboa, Leiria e Braga.</a:t>
            </a:r>
          </a:p>
          <a:p>
            <a:pPr lvl="0">
              <a:lnSpc>
                <a:spcPct val="150000"/>
              </a:lnSpc>
            </a:pPr>
            <a:r>
              <a:rPr lang="pt-PT" sz="2600" dirty="0"/>
              <a:t>(C) Setúbal, Porto, Lisboa, Aveiro e Braga.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Aveiro tem tido um grande dinamismo empresarial, abarcando muitas empresas de referência em Portugal, com forte vocação exportadora.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Avança uma casa.</a:t>
            </a:r>
            <a:endParaRPr lang="pt-P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AE0B466-51F8-6845-8D48-513C6E4E83F5}"/>
              </a:ext>
            </a:extLst>
          </p:cNvPr>
          <p:cNvSpPr/>
          <p:nvPr/>
        </p:nvSpPr>
        <p:spPr>
          <a:xfrm>
            <a:off x="531158" y="844061"/>
            <a:ext cx="570615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</a:t>
            </a:r>
            <a:r>
              <a:rPr lang="pt-P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Porto de Sines é o porto de Portugal que mais mercadoria transaciona. Devido ao aumento das transações, houve necessidade de contratar mais 10 trabalhadores. </a:t>
            </a:r>
            <a:r>
              <a:rPr lang="pt-PT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Avança uma casa. </a:t>
            </a:r>
          </a:p>
          <a:p>
            <a:endParaRPr lang="pt-PT" sz="2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2600" b="1" dirty="0"/>
              <a:t>22. </a:t>
            </a:r>
            <a:r>
              <a:rPr lang="pt-PT" sz="2600" dirty="0"/>
              <a:t>A </a:t>
            </a:r>
            <a:r>
              <a:rPr lang="pt-PT" sz="2600" dirty="0" err="1"/>
              <a:t>Vitacress</a:t>
            </a:r>
            <a:r>
              <a:rPr lang="pt-PT" sz="2600" dirty="0"/>
              <a:t>, sediada em Odemira, é uma das 100 melhores empresas para trabalhar no nosso país. </a:t>
            </a:r>
          </a:p>
          <a:p>
            <a:r>
              <a:rPr lang="pt-PT" sz="2600" b="1" dirty="0"/>
              <a:t>Avança uma casa. </a:t>
            </a:r>
          </a:p>
          <a:p>
            <a:endParaRPr lang="pt-PT" sz="2600" b="1" dirty="0"/>
          </a:p>
          <a:p>
            <a:r>
              <a:rPr lang="pt-PT" sz="2600" b="1" dirty="0"/>
              <a:t>23. </a:t>
            </a:r>
            <a:r>
              <a:rPr lang="pt-PT" sz="2600" dirty="0"/>
              <a:t>Prevê-se um grande investimento da empresa </a:t>
            </a:r>
            <a:r>
              <a:rPr lang="pt-PT" sz="2600" dirty="0" err="1"/>
              <a:t>Energy-innovation</a:t>
            </a:r>
            <a:r>
              <a:rPr lang="pt-PT" sz="2600" dirty="0"/>
              <a:t> nos concelhos de Nisa, Évora, Ourique e Aljustrel. Acabaste de ser contratado. </a:t>
            </a:r>
            <a:r>
              <a:rPr lang="pt-PT" sz="2600" b="1" dirty="0"/>
              <a:t>Avança uma casa. </a:t>
            </a:r>
            <a:endParaRPr lang="pt-PT" sz="2600" dirty="0"/>
          </a:p>
          <a:p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33341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9316FF5-6659-1841-8212-87F0C3FE2D4D}"/>
              </a:ext>
            </a:extLst>
          </p:cNvPr>
          <p:cNvSpPr/>
          <p:nvPr/>
        </p:nvSpPr>
        <p:spPr>
          <a:xfrm>
            <a:off x="350295" y="804625"/>
            <a:ext cx="6264696" cy="7935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24. A densidade populacional de Sagres é de 55,7 </a:t>
            </a:r>
            <a:r>
              <a:rPr lang="pt-PT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</a:t>
            </a: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/km</a:t>
            </a:r>
            <a:r>
              <a:rPr lang="pt-PT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densidade populacional é um indicador que estabelece a relação entre</a:t>
            </a:r>
            <a:endParaRPr lang="pt-P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</a:t>
            </a:r>
            <a:r>
              <a:rPr lang="pt-PT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população residente num dado território e a superfície desse território</a:t>
            </a:r>
            <a:r>
              <a:rPr lang="pt-PT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população migrante de um dado território e a dimensão da sua superfície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superfície de um território e o número total de habitantes que nele vive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(D)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superfície de um território e o número total de migrantes que nele se fixaram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25. </a:t>
            </a:r>
            <a:r>
              <a:rPr lang="pt-PT" dirty="0"/>
              <a:t>O planeamento turístico no barlavento algarvio não teve em consideração a capacidade de carga turística, ou seja, a existência de limites máximos suportáveis dos diferentes impactos que pode sofrer determinado recurso. Fica impedido de jogar duas vezes.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A733F9-9BAD-9440-889F-24B1ABE05CD6}"/>
              </a:ext>
            </a:extLst>
          </p:cNvPr>
          <p:cNvSpPr txBox="1"/>
          <p:nvPr/>
        </p:nvSpPr>
        <p:spPr>
          <a:xfrm>
            <a:off x="188640" y="755576"/>
            <a:ext cx="648072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26. As maiores concentrações demográficas no Algarve situam-se</a:t>
            </a:r>
            <a:endParaRPr lang="pt-PT" sz="2400" dirty="0"/>
          </a:p>
          <a:p>
            <a:r>
              <a:rPr lang="pt-PT" sz="2400" b="1" dirty="0"/>
              <a:t>(A)</a:t>
            </a:r>
            <a:r>
              <a:rPr lang="pt-PT" sz="2400" dirty="0"/>
              <a:t> no interior serrano.</a:t>
            </a:r>
          </a:p>
          <a:p>
            <a:r>
              <a:rPr lang="pt-PT" sz="2400" b="1" dirty="0">
                <a:highlight>
                  <a:srgbClr val="FFFF00"/>
                </a:highlight>
              </a:rPr>
              <a:t>(B)</a:t>
            </a:r>
            <a:r>
              <a:rPr lang="pt-PT" sz="2400" dirty="0">
                <a:highlight>
                  <a:srgbClr val="FFFF00"/>
                </a:highlight>
              </a:rPr>
              <a:t> na faixa meridional litoral.</a:t>
            </a:r>
          </a:p>
          <a:p>
            <a:r>
              <a:rPr lang="pt-PT" sz="2400" b="1" dirty="0"/>
              <a:t>(C)</a:t>
            </a:r>
            <a:r>
              <a:rPr lang="pt-PT" sz="2400" dirty="0"/>
              <a:t> no intermédio barrocal.</a:t>
            </a:r>
          </a:p>
          <a:p>
            <a:r>
              <a:rPr lang="pt-PT" sz="2400" b="1" dirty="0"/>
              <a:t>(D)</a:t>
            </a:r>
            <a:r>
              <a:rPr lang="pt-PT" sz="2400" dirty="0"/>
              <a:t> no sotavento algarvio.</a:t>
            </a:r>
          </a:p>
          <a:p>
            <a:r>
              <a:rPr lang="pt-PT" sz="2400" dirty="0"/>
              <a:t> </a:t>
            </a:r>
          </a:p>
          <a:p>
            <a:r>
              <a:rPr lang="pt-PT" sz="2400" b="1" dirty="0"/>
              <a:t>27. No Algarve, as migrações contribuem para acentuar as tendências do povoamento, uma vez que</a:t>
            </a:r>
            <a:endParaRPr lang="pt-PT" sz="2400" dirty="0"/>
          </a:p>
          <a:p>
            <a:r>
              <a:rPr lang="pt-PT" sz="2400" b="1" dirty="0"/>
              <a:t>(A)</a:t>
            </a:r>
            <a:r>
              <a:rPr lang="pt-PT" sz="2400" dirty="0"/>
              <a:t> o êxodo rural acentua a concentração da população junto ao litoral.</a:t>
            </a:r>
          </a:p>
          <a:p>
            <a:r>
              <a:rPr lang="pt-PT" sz="2400" b="1" dirty="0">
                <a:highlight>
                  <a:srgbClr val="FFFF00"/>
                </a:highlight>
              </a:rPr>
              <a:t>(B)</a:t>
            </a:r>
            <a:r>
              <a:rPr lang="pt-PT" sz="2400" dirty="0">
                <a:highlight>
                  <a:srgbClr val="FFFF00"/>
                </a:highlight>
              </a:rPr>
              <a:t> os imigrantes tendem a fixar-se nas áreas urbanas, sobretudo do litoral.</a:t>
            </a:r>
          </a:p>
          <a:p>
            <a:r>
              <a:rPr lang="pt-PT" sz="2400" b="1" dirty="0"/>
              <a:t>(C)</a:t>
            </a:r>
            <a:r>
              <a:rPr lang="pt-PT" sz="2400" dirty="0"/>
              <a:t> a emigração reduz a população e contribui para um saldo natural negativo.</a:t>
            </a:r>
          </a:p>
          <a:p>
            <a:r>
              <a:rPr lang="pt-PT" sz="2400" b="1" dirty="0"/>
              <a:t>(D)</a:t>
            </a:r>
            <a:r>
              <a:rPr lang="pt-PT" sz="2400" dirty="0"/>
              <a:t> os movimentos pendulares conduzem a uma forte pressão urbana.</a:t>
            </a:r>
          </a:p>
        </p:txBody>
      </p:sp>
    </p:spTree>
    <p:extLst>
      <p:ext uri="{BB962C8B-B14F-4D97-AF65-F5344CB8AC3E}">
        <p14:creationId xmlns:p14="http://schemas.microsoft.com/office/powerpoint/2010/main" val="619847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1100</Words>
  <Application>Microsoft Office PowerPoint</Application>
  <PresentationFormat>Apresentação no Ecrã (4:3)</PresentationFormat>
  <Paragraphs>176</Paragraphs>
  <Slides>13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Jogo da “sardinha enlatada” ou nem tanto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Jogo do Mar</dc:title>
  <dc:creator>Emilia</dc:creator>
  <cp:lastModifiedBy>emilia lemos</cp:lastModifiedBy>
  <cp:revision>44</cp:revision>
  <dcterms:created xsi:type="dcterms:W3CDTF">2012-06-04T23:54:09Z</dcterms:created>
  <dcterms:modified xsi:type="dcterms:W3CDTF">2020-05-04T14:11:29Z</dcterms:modified>
</cp:coreProperties>
</file>